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 id="261" r:id="rId7"/>
    <p:sldId id="263" r:id="rId8"/>
    <p:sldId id="264" r:id="rId9"/>
    <p:sldId id="265" r:id="rId10"/>
    <p:sldId id="266" r:id="rId11"/>
    <p:sldId id="267" r:id="rId12"/>
    <p:sldId id="269" r:id="rId13"/>
    <p:sldId id="272" r:id="rId14"/>
    <p:sldId id="270" r:id="rId15"/>
    <p:sldId id="271" r:id="rId16"/>
    <p:sldId id="276" r:id="rId17"/>
    <p:sldId id="273" r:id="rId18"/>
    <p:sldId id="274" r:id="rId19"/>
    <p:sldId id="278" r:id="rId20"/>
    <p:sldId id="277" r:id="rId21"/>
    <p:sldId id="279" r:id="rId22"/>
    <p:sldId id="275" r:id="rId23"/>
    <p:sldId id="280" r:id="rId24"/>
    <p:sldId id="282" r:id="rId25"/>
    <p:sldId id="283" r:id="rId26"/>
    <p:sldId id="281" r:id="rId27"/>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1" d="100"/>
          <a:sy n="61" d="100"/>
        </p:scale>
        <p:origin x="102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39E9BD-91A9-6E37-A3B6-8D0F6914288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4CA882CD-9C30-943D-6D2A-A73D0B8C14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7C60D47B-FA31-ABB0-BF28-1530B4E00D05}"/>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5" name="Marcador de pie de página 4">
            <a:extLst>
              <a:ext uri="{FF2B5EF4-FFF2-40B4-BE49-F238E27FC236}">
                <a16:creationId xmlns:a16="http://schemas.microsoft.com/office/drawing/2014/main" id="{2E4514C7-C728-FC1B-B945-DE2B4430286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EB969C41-82A4-8117-C7CD-F3C0D6EB66AA}"/>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2542450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8EC7-BACB-3D7F-3997-EF0780B60BA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E54B3DE5-0202-3E37-73FC-C69AA0000E1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9A7F936-AC02-9E79-4B5B-3E6F3753BDCC}"/>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5" name="Marcador de pie de página 4">
            <a:extLst>
              <a:ext uri="{FF2B5EF4-FFF2-40B4-BE49-F238E27FC236}">
                <a16:creationId xmlns:a16="http://schemas.microsoft.com/office/drawing/2014/main" id="{38582995-11F1-1AEE-DCCF-CA6D24B7949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1A9AC6E-9292-BCCA-88C0-E8175FDC217D}"/>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2676771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D7B3A50-0988-7534-7488-E3C9D86092A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C84E6B28-9F3D-D5C3-76C0-5CC99FEC8D97}"/>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ADEF1753-B8B0-B135-1C77-D40259AEAD95}"/>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5" name="Marcador de pie de página 4">
            <a:extLst>
              <a:ext uri="{FF2B5EF4-FFF2-40B4-BE49-F238E27FC236}">
                <a16:creationId xmlns:a16="http://schemas.microsoft.com/office/drawing/2014/main" id="{22169A58-8447-0C1D-3F61-C16395C678B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B59A2A3B-E403-3190-8E00-6BFE7A677616}"/>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2697445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0047A5-5ED3-CCFF-7601-E1A1343420F3}"/>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DF26413C-6290-608F-FAB3-E32D54AD421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9043C475-C1B3-6EE1-8912-A922B2606915}"/>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5" name="Marcador de pie de página 4">
            <a:extLst>
              <a:ext uri="{FF2B5EF4-FFF2-40B4-BE49-F238E27FC236}">
                <a16:creationId xmlns:a16="http://schemas.microsoft.com/office/drawing/2014/main" id="{D528AA58-50E0-25DF-4EB1-54E3AAB73AE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5A0658BF-E086-22F8-23B0-19C26C7410BB}"/>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2186002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E144B3-BD79-2334-A280-EC05E4160BE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496C3BB3-AEDC-4D43-BE8E-4D5775FDB1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A712069-D113-4848-EFC5-5F98B9A44F03}"/>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5" name="Marcador de pie de página 4">
            <a:extLst>
              <a:ext uri="{FF2B5EF4-FFF2-40B4-BE49-F238E27FC236}">
                <a16:creationId xmlns:a16="http://schemas.microsoft.com/office/drawing/2014/main" id="{D016484A-1556-7144-103B-097D99B4C2B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B34427F-D414-E970-F642-5EA1E3A4A2A6}"/>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2467999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9D2D9E-EDC0-3D34-A4D0-DEC571FC8C31}"/>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4EFB37CD-791E-0EF8-8B40-1D28CED4C2E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FB6E0BBA-0D05-3059-C13C-BF6678E9D3B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91FD4C90-F323-7B20-33B0-462C827A894A}"/>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6" name="Marcador de pie de página 5">
            <a:extLst>
              <a:ext uri="{FF2B5EF4-FFF2-40B4-BE49-F238E27FC236}">
                <a16:creationId xmlns:a16="http://schemas.microsoft.com/office/drawing/2014/main" id="{F2FA3B97-A6A5-607F-EDFE-FAD4DC619F9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4E31C954-A2C9-BDA1-07B7-FC729730DD8A}"/>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3165177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C8FDAB-3943-5063-59ED-E14808D6730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CFD15BD-6744-C5AA-919C-7D36010E65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B9545E0-7E40-1694-7843-A462BDA803B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1341DA69-A5FA-9A8E-699E-673BB1D8E0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C379216-6C02-909B-2C30-2E57CA270D1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77E118A4-8D57-C6AA-CAFC-0B1408D34F22}"/>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8" name="Marcador de pie de página 7">
            <a:extLst>
              <a:ext uri="{FF2B5EF4-FFF2-40B4-BE49-F238E27FC236}">
                <a16:creationId xmlns:a16="http://schemas.microsoft.com/office/drawing/2014/main" id="{E827AD73-3D65-E291-E534-10B9DDF96F69}"/>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2F04008D-663E-9448-ACA3-D2C943AEC83B}"/>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1532407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143A07-9207-A0D3-2D77-98286C48B70A}"/>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A8B0813F-C5E8-F528-B96F-A70CF088A52E}"/>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4" name="Marcador de pie de página 3">
            <a:extLst>
              <a:ext uri="{FF2B5EF4-FFF2-40B4-BE49-F238E27FC236}">
                <a16:creationId xmlns:a16="http://schemas.microsoft.com/office/drawing/2014/main" id="{E0177AE9-EA2E-4651-BC13-B56ACC50F924}"/>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546C15EB-2833-CE75-AE9C-319A40E4C574}"/>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3296473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461AD0B-E98E-E507-AE1E-39EDD5695972}"/>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3" name="Marcador de pie de página 2">
            <a:extLst>
              <a:ext uri="{FF2B5EF4-FFF2-40B4-BE49-F238E27FC236}">
                <a16:creationId xmlns:a16="http://schemas.microsoft.com/office/drawing/2014/main" id="{FC8ED732-BB03-D625-A67C-4C9E6EC93263}"/>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B213BEE1-31B6-BD53-7A4F-45E016896F81}"/>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3370814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AC3B81-06A4-FED2-9BF7-0276DE3EB3F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7F62BC7-3A22-6FEE-DF59-6CE03383C9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B4DACC08-AC92-D7CF-C1A8-C2542DC4C8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579569F-DC85-D255-5C88-4092EC3603D6}"/>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6" name="Marcador de pie de página 5">
            <a:extLst>
              <a:ext uri="{FF2B5EF4-FFF2-40B4-BE49-F238E27FC236}">
                <a16:creationId xmlns:a16="http://schemas.microsoft.com/office/drawing/2014/main" id="{59360506-A2D8-5282-3085-016AF42EF425}"/>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11DEE55B-7424-0D6B-999A-15CDDE3100F0}"/>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518612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B5B721-D3B7-203A-DCB2-DCB39D02413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B0603434-0967-B9C9-D7C7-65A3DFD411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E406B0FB-FE34-4B9B-9CE1-9856B84426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C73C68F-4380-BAF3-D001-4C015FF290FC}"/>
              </a:ext>
            </a:extLst>
          </p:cNvPr>
          <p:cNvSpPr>
            <a:spLocks noGrp="1"/>
          </p:cNvSpPr>
          <p:nvPr>
            <p:ph type="dt" sz="half" idx="10"/>
          </p:nvPr>
        </p:nvSpPr>
        <p:spPr/>
        <p:txBody>
          <a:bodyPr/>
          <a:lstStyle/>
          <a:p>
            <a:fld id="{6601FB74-05D9-451E-9C7C-898A39386472}" type="datetimeFigureOut">
              <a:rPr lang="es-CL" smtClean="0"/>
              <a:t>14-12-2025</a:t>
            </a:fld>
            <a:endParaRPr lang="es-CL"/>
          </a:p>
        </p:txBody>
      </p:sp>
      <p:sp>
        <p:nvSpPr>
          <p:cNvPr id="6" name="Marcador de pie de página 5">
            <a:extLst>
              <a:ext uri="{FF2B5EF4-FFF2-40B4-BE49-F238E27FC236}">
                <a16:creationId xmlns:a16="http://schemas.microsoft.com/office/drawing/2014/main" id="{9EDF2CA9-B5DD-8055-2B37-8EB5767153E6}"/>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C746B8C-8C40-75B9-AB9D-C1AAE2C35B98}"/>
              </a:ext>
            </a:extLst>
          </p:cNvPr>
          <p:cNvSpPr>
            <a:spLocks noGrp="1"/>
          </p:cNvSpPr>
          <p:nvPr>
            <p:ph type="sldNum" sz="quarter" idx="12"/>
          </p:nvPr>
        </p:nvSpPr>
        <p:spPr/>
        <p:txBody>
          <a:bodyPr/>
          <a:lstStyle/>
          <a:p>
            <a:fld id="{EC5B7128-7640-4467-8CE1-DFAE40809328}" type="slidenum">
              <a:rPr lang="es-CL" smtClean="0"/>
              <a:t>‹Nº›</a:t>
            </a:fld>
            <a:endParaRPr lang="es-CL"/>
          </a:p>
        </p:txBody>
      </p:sp>
    </p:spTree>
    <p:extLst>
      <p:ext uri="{BB962C8B-B14F-4D97-AF65-F5344CB8AC3E}">
        <p14:creationId xmlns:p14="http://schemas.microsoft.com/office/powerpoint/2010/main" val="4132673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8469840-FD9F-0039-D809-9EF42EA910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652017D5-015E-E3E9-B1C3-894B45507F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F71A8541-0911-430B-DF04-461EEF5C63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601FB74-05D9-451E-9C7C-898A39386472}" type="datetimeFigureOut">
              <a:rPr lang="es-CL" smtClean="0"/>
              <a:t>14-12-2025</a:t>
            </a:fld>
            <a:endParaRPr lang="es-CL"/>
          </a:p>
        </p:txBody>
      </p:sp>
      <p:sp>
        <p:nvSpPr>
          <p:cNvPr id="5" name="Marcador de pie de página 4">
            <a:extLst>
              <a:ext uri="{FF2B5EF4-FFF2-40B4-BE49-F238E27FC236}">
                <a16:creationId xmlns:a16="http://schemas.microsoft.com/office/drawing/2014/main" id="{87B369CF-FCA0-B184-5B28-687555164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L"/>
          </a:p>
        </p:txBody>
      </p:sp>
      <p:sp>
        <p:nvSpPr>
          <p:cNvPr id="6" name="Marcador de número de diapositiva 5">
            <a:extLst>
              <a:ext uri="{FF2B5EF4-FFF2-40B4-BE49-F238E27FC236}">
                <a16:creationId xmlns:a16="http://schemas.microsoft.com/office/drawing/2014/main" id="{94CA0E3A-4955-74E9-FBC8-ACBCB30D07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5B7128-7640-4467-8CE1-DFAE40809328}" type="slidenum">
              <a:rPr lang="es-CL" smtClean="0"/>
              <a:t>‹Nº›</a:t>
            </a:fld>
            <a:endParaRPr lang="es-CL"/>
          </a:p>
        </p:txBody>
      </p:sp>
    </p:spTree>
    <p:extLst>
      <p:ext uri="{BB962C8B-B14F-4D97-AF65-F5344CB8AC3E}">
        <p14:creationId xmlns:p14="http://schemas.microsoft.com/office/powerpoint/2010/main" val="4289994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descr="Logotipo, nombre de la empresa&#10;&#10;El contenido generado por IA puede ser incorrecto.">
            <a:extLst>
              <a:ext uri="{FF2B5EF4-FFF2-40B4-BE49-F238E27FC236}">
                <a16:creationId xmlns:a16="http://schemas.microsoft.com/office/drawing/2014/main" id="{FA98BA4F-0EA0-E4C7-9150-7D2F57C9B4AC}"/>
              </a:ext>
            </a:extLst>
          </p:cNvPr>
          <p:cNvPicPr>
            <a:picLocks noChangeAspect="1"/>
          </p:cNvPicPr>
          <p:nvPr/>
        </p:nvPicPr>
        <p:blipFill>
          <a:blip r:embed="rId2"/>
          <a:stretch>
            <a:fillRect/>
          </a:stretch>
        </p:blipFill>
        <p:spPr>
          <a:xfrm>
            <a:off x="424543" y="148693"/>
            <a:ext cx="1766071" cy="1614794"/>
          </a:xfrm>
          <a:prstGeom prst="rect">
            <a:avLst/>
          </a:prstGeom>
        </p:spPr>
      </p:pic>
      <p:sp>
        <p:nvSpPr>
          <p:cNvPr id="11" name="CuadroTexto 10">
            <a:extLst>
              <a:ext uri="{FF2B5EF4-FFF2-40B4-BE49-F238E27FC236}">
                <a16:creationId xmlns:a16="http://schemas.microsoft.com/office/drawing/2014/main" id="{F9DB58F9-7346-E6F1-EF97-439C67891C31}"/>
              </a:ext>
            </a:extLst>
          </p:cNvPr>
          <p:cNvSpPr txBox="1"/>
          <p:nvPr/>
        </p:nvSpPr>
        <p:spPr>
          <a:xfrm>
            <a:off x="2190614" y="2533058"/>
            <a:ext cx="7608809" cy="2246769"/>
          </a:xfrm>
          <a:prstGeom prst="rect">
            <a:avLst/>
          </a:prstGeom>
          <a:noFill/>
        </p:spPr>
        <p:txBody>
          <a:bodyPr wrap="square">
            <a:spAutoFit/>
          </a:bodyPr>
          <a:lstStyle/>
          <a:p>
            <a:pPr algn="ctr"/>
            <a:r>
              <a:rPr lang="es-CL" sz="2800" b="1" dirty="0">
                <a:solidFill>
                  <a:schemeClr val="tx1"/>
                </a:solidFill>
              </a:rPr>
              <a:t>CUENTA PÚBLICA   </a:t>
            </a:r>
            <a:r>
              <a:rPr lang="es-MX" sz="2800" b="1" dirty="0">
                <a:solidFill>
                  <a:schemeClr val="tx1"/>
                </a:solidFill>
              </a:rPr>
              <a:t>GESTIÓN AÑO 2023</a:t>
            </a:r>
          </a:p>
          <a:p>
            <a:pPr algn="ctr"/>
            <a:r>
              <a:rPr lang="es-MX" sz="2800" b="1" dirty="0">
                <a:solidFill>
                  <a:schemeClr val="tx1"/>
                </a:solidFill>
              </a:rPr>
              <a:t>Escuela Santiago Apóstol</a:t>
            </a:r>
          </a:p>
          <a:p>
            <a:pPr algn="ctr"/>
            <a:r>
              <a:rPr lang="es-MX" sz="2800" b="1" dirty="0">
                <a:solidFill>
                  <a:schemeClr val="tx1"/>
                </a:solidFill>
              </a:rPr>
              <a:t>Directora (S): Alejandra Polanco Z</a:t>
            </a:r>
          </a:p>
          <a:p>
            <a:pPr algn="ctr"/>
            <a:endParaRPr lang="es-MX" sz="2800" dirty="0"/>
          </a:p>
          <a:p>
            <a:pPr algn="ctr"/>
            <a:r>
              <a:rPr lang="es-MX" sz="2800" b="1" dirty="0">
                <a:solidFill>
                  <a:schemeClr val="tx1"/>
                </a:solidFill>
              </a:rPr>
              <a:t>https://santiagoapostol.</a:t>
            </a:r>
            <a:r>
              <a:rPr lang="es-MX" sz="2000" b="1" dirty="0">
                <a:solidFill>
                  <a:schemeClr val="tx1"/>
                </a:solidFill>
              </a:rPr>
              <a:t>cl/</a:t>
            </a:r>
          </a:p>
        </p:txBody>
      </p:sp>
      <p:pic>
        <p:nvPicPr>
          <p:cNvPr id="12" name="Imagen 11">
            <a:extLst>
              <a:ext uri="{FF2B5EF4-FFF2-40B4-BE49-F238E27FC236}">
                <a16:creationId xmlns:a16="http://schemas.microsoft.com/office/drawing/2014/main" id="{679F3EE3-6F37-A93F-87E5-87A4E54F5688}"/>
              </a:ext>
            </a:extLst>
          </p:cNvPr>
          <p:cNvPicPr>
            <a:picLocks noChangeAspect="1"/>
          </p:cNvPicPr>
          <p:nvPr/>
        </p:nvPicPr>
        <p:blipFill>
          <a:blip r:embed="rId3"/>
          <a:stretch>
            <a:fillRect/>
          </a:stretch>
        </p:blipFill>
        <p:spPr>
          <a:xfrm>
            <a:off x="9941515" y="148693"/>
            <a:ext cx="1605998" cy="2384365"/>
          </a:xfrm>
          <a:prstGeom prst="rect">
            <a:avLst/>
          </a:prstGeom>
        </p:spPr>
      </p:pic>
    </p:spTree>
    <p:extLst>
      <p:ext uri="{BB962C8B-B14F-4D97-AF65-F5344CB8AC3E}">
        <p14:creationId xmlns:p14="http://schemas.microsoft.com/office/powerpoint/2010/main" val="1493269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0FF98-AD31-B3A3-F9B7-96EA69300A63}"/>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9EE7A594-01DB-79FD-253F-D2DFBA1B1387}"/>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9A052140-3653-31FC-DBB1-9DF60C1B2964}"/>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C3CFB84F-BC96-B40A-A18A-721797FFD4D0}"/>
              </a:ext>
            </a:extLst>
          </p:cNvPr>
          <p:cNvSpPr txBox="1"/>
          <p:nvPr/>
        </p:nvSpPr>
        <p:spPr>
          <a:xfrm>
            <a:off x="373297" y="1994954"/>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0B314B22-E237-7AC6-8B45-6A7A1B07F3A8}"/>
              </a:ext>
            </a:extLst>
          </p:cNvPr>
          <p:cNvSpPr txBox="1"/>
          <p:nvPr/>
        </p:nvSpPr>
        <p:spPr>
          <a:xfrm>
            <a:off x="2555114" y="820680"/>
            <a:ext cx="7021901" cy="954107"/>
          </a:xfrm>
          <a:prstGeom prst="rect">
            <a:avLst/>
          </a:prstGeom>
          <a:noFill/>
        </p:spPr>
        <p:txBody>
          <a:bodyPr wrap="square" rtlCol="0">
            <a:spAutoFit/>
          </a:bodyPr>
          <a:lstStyle/>
          <a:p>
            <a:pPr algn="ctr"/>
            <a:r>
              <a:rPr lang="es-CL" sz="2800" dirty="0"/>
              <a:t>Indicadores de gestión</a:t>
            </a:r>
          </a:p>
          <a:p>
            <a:pPr algn="ctr"/>
            <a:r>
              <a:rPr lang="es-CL" sz="2800" dirty="0"/>
              <a:t>Matricula</a:t>
            </a:r>
          </a:p>
        </p:txBody>
      </p:sp>
      <p:graphicFrame>
        <p:nvGraphicFramePr>
          <p:cNvPr id="6" name="Tabla 5">
            <a:extLst>
              <a:ext uri="{FF2B5EF4-FFF2-40B4-BE49-F238E27FC236}">
                <a16:creationId xmlns:a16="http://schemas.microsoft.com/office/drawing/2014/main" id="{ADF8BD3B-1B77-ED7C-363F-E237E0E2BAB1}"/>
              </a:ext>
            </a:extLst>
          </p:cNvPr>
          <p:cNvGraphicFramePr>
            <a:graphicFrameLocks noGrp="1"/>
          </p:cNvGraphicFramePr>
          <p:nvPr>
            <p:extLst>
              <p:ext uri="{D42A27DB-BD31-4B8C-83A1-F6EECF244321}">
                <p14:modId xmlns:p14="http://schemas.microsoft.com/office/powerpoint/2010/main" val="309115083"/>
              </p:ext>
            </p:extLst>
          </p:nvPr>
        </p:nvGraphicFramePr>
        <p:xfrm>
          <a:off x="2552529" y="2149031"/>
          <a:ext cx="7984667" cy="3205466"/>
        </p:xfrm>
        <a:graphic>
          <a:graphicData uri="http://schemas.openxmlformats.org/drawingml/2006/table">
            <a:tbl>
              <a:tblPr firstRow="1" firstCol="1" bandRow="1"/>
              <a:tblGrid>
                <a:gridCol w="1031927">
                  <a:extLst>
                    <a:ext uri="{9D8B030D-6E8A-4147-A177-3AD203B41FA5}">
                      <a16:colId xmlns:a16="http://schemas.microsoft.com/office/drawing/2014/main" val="2185866283"/>
                    </a:ext>
                  </a:extLst>
                </a:gridCol>
                <a:gridCol w="346518">
                  <a:extLst>
                    <a:ext uri="{9D8B030D-6E8A-4147-A177-3AD203B41FA5}">
                      <a16:colId xmlns:a16="http://schemas.microsoft.com/office/drawing/2014/main" val="4123365487"/>
                    </a:ext>
                  </a:extLst>
                </a:gridCol>
                <a:gridCol w="346518">
                  <a:extLst>
                    <a:ext uri="{9D8B030D-6E8A-4147-A177-3AD203B41FA5}">
                      <a16:colId xmlns:a16="http://schemas.microsoft.com/office/drawing/2014/main" val="571464579"/>
                    </a:ext>
                  </a:extLst>
                </a:gridCol>
                <a:gridCol w="346518">
                  <a:extLst>
                    <a:ext uri="{9D8B030D-6E8A-4147-A177-3AD203B41FA5}">
                      <a16:colId xmlns:a16="http://schemas.microsoft.com/office/drawing/2014/main" val="3398101911"/>
                    </a:ext>
                  </a:extLst>
                </a:gridCol>
                <a:gridCol w="346518">
                  <a:extLst>
                    <a:ext uri="{9D8B030D-6E8A-4147-A177-3AD203B41FA5}">
                      <a16:colId xmlns:a16="http://schemas.microsoft.com/office/drawing/2014/main" val="4174758002"/>
                    </a:ext>
                  </a:extLst>
                </a:gridCol>
                <a:gridCol w="346518">
                  <a:extLst>
                    <a:ext uri="{9D8B030D-6E8A-4147-A177-3AD203B41FA5}">
                      <a16:colId xmlns:a16="http://schemas.microsoft.com/office/drawing/2014/main" val="4230027518"/>
                    </a:ext>
                  </a:extLst>
                </a:gridCol>
                <a:gridCol w="346518">
                  <a:extLst>
                    <a:ext uri="{9D8B030D-6E8A-4147-A177-3AD203B41FA5}">
                      <a16:colId xmlns:a16="http://schemas.microsoft.com/office/drawing/2014/main" val="545869906"/>
                    </a:ext>
                  </a:extLst>
                </a:gridCol>
                <a:gridCol w="346518">
                  <a:extLst>
                    <a:ext uri="{9D8B030D-6E8A-4147-A177-3AD203B41FA5}">
                      <a16:colId xmlns:a16="http://schemas.microsoft.com/office/drawing/2014/main" val="3741584519"/>
                    </a:ext>
                  </a:extLst>
                </a:gridCol>
                <a:gridCol w="346518">
                  <a:extLst>
                    <a:ext uri="{9D8B030D-6E8A-4147-A177-3AD203B41FA5}">
                      <a16:colId xmlns:a16="http://schemas.microsoft.com/office/drawing/2014/main" val="2143475824"/>
                    </a:ext>
                  </a:extLst>
                </a:gridCol>
                <a:gridCol w="346518">
                  <a:extLst>
                    <a:ext uri="{9D8B030D-6E8A-4147-A177-3AD203B41FA5}">
                      <a16:colId xmlns:a16="http://schemas.microsoft.com/office/drawing/2014/main" val="1965072873"/>
                    </a:ext>
                  </a:extLst>
                </a:gridCol>
                <a:gridCol w="346518">
                  <a:extLst>
                    <a:ext uri="{9D8B030D-6E8A-4147-A177-3AD203B41FA5}">
                      <a16:colId xmlns:a16="http://schemas.microsoft.com/office/drawing/2014/main" val="539745227"/>
                    </a:ext>
                  </a:extLst>
                </a:gridCol>
                <a:gridCol w="346518">
                  <a:extLst>
                    <a:ext uri="{9D8B030D-6E8A-4147-A177-3AD203B41FA5}">
                      <a16:colId xmlns:a16="http://schemas.microsoft.com/office/drawing/2014/main" val="1580131857"/>
                    </a:ext>
                  </a:extLst>
                </a:gridCol>
                <a:gridCol w="346518">
                  <a:extLst>
                    <a:ext uri="{9D8B030D-6E8A-4147-A177-3AD203B41FA5}">
                      <a16:colId xmlns:a16="http://schemas.microsoft.com/office/drawing/2014/main" val="2994999982"/>
                    </a:ext>
                  </a:extLst>
                </a:gridCol>
                <a:gridCol w="346518">
                  <a:extLst>
                    <a:ext uri="{9D8B030D-6E8A-4147-A177-3AD203B41FA5}">
                      <a16:colId xmlns:a16="http://schemas.microsoft.com/office/drawing/2014/main" val="3148913312"/>
                    </a:ext>
                  </a:extLst>
                </a:gridCol>
                <a:gridCol w="346518">
                  <a:extLst>
                    <a:ext uri="{9D8B030D-6E8A-4147-A177-3AD203B41FA5}">
                      <a16:colId xmlns:a16="http://schemas.microsoft.com/office/drawing/2014/main" val="3808944300"/>
                    </a:ext>
                  </a:extLst>
                </a:gridCol>
                <a:gridCol w="964157">
                  <a:extLst>
                    <a:ext uri="{9D8B030D-6E8A-4147-A177-3AD203B41FA5}">
                      <a16:colId xmlns:a16="http://schemas.microsoft.com/office/drawing/2014/main" val="1642336733"/>
                    </a:ext>
                  </a:extLst>
                </a:gridCol>
                <a:gridCol w="753207">
                  <a:extLst>
                    <a:ext uri="{9D8B030D-6E8A-4147-A177-3AD203B41FA5}">
                      <a16:colId xmlns:a16="http://schemas.microsoft.com/office/drawing/2014/main" val="3763676018"/>
                    </a:ext>
                  </a:extLst>
                </a:gridCol>
                <a:gridCol w="384124">
                  <a:extLst>
                    <a:ext uri="{9D8B030D-6E8A-4147-A177-3AD203B41FA5}">
                      <a16:colId xmlns:a16="http://schemas.microsoft.com/office/drawing/2014/main" val="812462339"/>
                    </a:ext>
                  </a:extLst>
                </a:gridCol>
              </a:tblGrid>
              <a:tr h="1751512">
                <a:tc>
                  <a:txBody>
                    <a:bodyPr/>
                    <a:lstStyle/>
                    <a:p>
                      <a:pPr algn="ctr">
                        <a:lnSpc>
                          <a:spcPct val="107000"/>
                        </a:lnSpc>
                        <a:spcAft>
                          <a:spcPts val="800"/>
                        </a:spcAft>
                        <a:buNone/>
                      </a:pPr>
                      <a:r>
                        <a:rPr lang="es-CL" sz="20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Curso</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1° A</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2° A</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2° B</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3° A</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3° B</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4° A</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4° B</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5° A</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6° A</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6° B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7° A</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7° A</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8° A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8° B</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Nivel Medio Mayor A</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NT</a:t>
                      </a:r>
                      <a:br>
                        <a:rPr lang="es-CL" sz="20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br>
                      <a:r>
                        <a:rPr lang="es-CL" sz="20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 1 A</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algn="ct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Total</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extLst>
                  <a:ext uri="{0D108BD9-81ED-4DB2-BD59-A6C34878D82A}">
                    <a16:rowId xmlns:a16="http://schemas.microsoft.com/office/drawing/2014/main" val="1424492604"/>
                  </a:ext>
                </a:extLst>
              </a:tr>
              <a:tr h="1453954">
                <a:tc>
                  <a:txBody>
                    <a:bodyPr/>
                    <a:lstStyle/>
                    <a:p>
                      <a:pPr>
                        <a:lnSpc>
                          <a:spcPct val="107000"/>
                        </a:lnSpc>
                        <a:spcAft>
                          <a:spcPts val="800"/>
                        </a:spcAft>
                        <a:buNone/>
                      </a:pPr>
                      <a:r>
                        <a:rPr lang="es-CL" sz="20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Número de estudiantes</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6</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5</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5</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7</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4</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5</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5</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7</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4</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6</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4</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8</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5</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4</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4</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2000"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4</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83</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4186265"/>
                  </a:ext>
                </a:extLst>
              </a:tr>
            </a:tbl>
          </a:graphicData>
        </a:graphic>
      </p:graphicFrame>
      <p:sp>
        <p:nvSpPr>
          <p:cNvPr id="7" name="Rectangle 1">
            <a:extLst>
              <a:ext uri="{FF2B5EF4-FFF2-40B4-BE49-F238E27FC236}">
                <a16:creationId xmlns:a16="http://schemas.microsoft.com/office/drawing/2014/main" id="{4B8013E9-01C8-4E2E-D676-6BCAF81C9CAE}"/>
              </a:ext>
            </a:extLst>
          </p:cNvPr>
          <p:cNvSpPr>
            <a:spLocks noChangeArrowheads="1"/>
          </p:cNvSpPr>
          <p:nvPr/>
        </p:nvSpPr>
        <p:spPr bwMode="auto">
          <a:xfrm>
            <a:off x="605631" y="2188999"/>
            <a:ext cx="15935983"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s-CL" altLang="es-CL" sz="11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es-CL" altLang="es-CL"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L" altLang="es-CL"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34118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B959B-EE12-4489-590F-887821FAA6B9}"/>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A242CA86-5159-8B17-240F-DEE084BF6F6D}"/>
              </a:ext>
            </a:extLst>
          </p:cNvPr>
          <p:cNvSpPr txBox="1"/>
          <p:nvPr/>
        </p:nvSpPr>
        <p:spPr>
          <a:xfrm>
            <a:off x="898071" y="514213"/>
            <a:ext cx="10205358" cy="523220"/>
          </a:xfrm>
          <a:prstGeom prst="rect">
            <a:avLst/>
          </a:prstGeom>
          <a:noFill/>
        </p:spPr>
        <p:txBody>
          <a:bodyPr wrap="square" rtlCol="0">
            <a:spAutoFit/>
          </a:bodyPr>
          <a:lstStyle/>
          <a:p>
            <a:pPr algn="ctr"/>
            <a:r>
              <a:rPr lang="es-CL" sz="2800" dirty="0"/>
              <a:t>ASISTENCIA POR CURSO PÁRVULO 1° CICLO</a:t>
            </a:r>
          </a:p>
        </p:txBody>
      </p:sp>
      <p:sp>
        <p:nvSpPr>
          <p:cNvPr id="5" name="CuadroTexto 4">
            <a:extLst>
              <a:ext uri="{FF2B5EF4-FFF2-40B4-BE49-F238E27FC236}">
                <a16:creationId xmlns:a16="http://schemas.microsoft.com/office/drawing/2014/main" id="{1D783258-73AE-A2CB-2C02-43A2BA98773B}"/>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a 6">
            <a:extLst>
              <a:ext uri="{FF2B5EF4-FFF2-40B4-BE49-F238E27FC236}">
                <a16:creationId xmlns:a16="http://schemas.microsoft.com/office/drawing/2014/main" id="{7E33A24B-D5E0-7681-E35F-9E254F5BB45B}"/>
              </a:ext>
            </a:extLst>
          </p:cNvPr>
          <p:cNvGraphicFramePr>
            <a:graphicFrameLocks noGrp="1"/>
          </p:cNvGraphicFramePr>
          <p:nvPr>
            <p:extLst>
              <p:ext uri="{D42A27DB-BD31-4B8C-83A1-F6EECF244321}">
                <p14:modId xmlns:p14="http://schemas.microsoft.com/office/powerpoint/2010/main" val="4141494899"/>
              </p:ext>
            </p:extLst>
          </p:nvPr>
        </p:nvGraphicFramePr>
        <p:xfrm>
          <a:off x="1681844" y="1419928"/>
          <a:ext cx="8572499" cy="4297680"/>
        </p:xfrm>
        <a:graphic>
          <a:graphicData uri="http://schemas.openxmlformats.org/drawingml/2006/table">
            <a:tbl>
              <a:tblPr firstRow="1" firstCol="1" bandRow="1">
                <a:tableStyleId>{5C22544A-7EE6-4342-B048-85BDC9FD1C3A}</a:tableStyleId>
              </a:tblPr>
              <a:tblGrid>
                <a:gridCol w="1103793">
                  <a:extLst>
                    <a:ext uri="{9D8B030D-6E8A-4147-A177-3AD203B41FA5}">
                      <a16:colId xmlns:a16="http://schemas.microsoft.com/office/drawing/2014/main" val="2353501614"/>
                    </a:ext>
                  </a:extLst>
                </a:gridCol>
                <a:gridCol w="738447">
                  <a:extLst>
                    <a:ext uri="{9D8B030D-6E8A-4147-A177-3AD203B41FA5}">
                      <a16:colId xmlns:a16="http://schemas.microsoft.com/office/drawing/2014/main" val="4143892025"/>
                    </a:ext>
                  </a:extLst>
                </a:gridCol>
                <a:gridCol w="712241">
                  <a:extLst>
                    <a:ext uri="{9D8B030D-6E8A-4147-A177-3AD203B41FA5}">
                      <a16:colId xmlns:a16="http://schemas.microsoft.com/office/drawing/2014/main" val="816338602"/>
                    </a:ext>
                  </a:extLst>
                </a:gridCol>
                <a:gridCol w="712241">
                  <a:extLst>
                    <a:ext uri="{9D8B030D-6E8A-4147-A177-3AD203B41FA5}">
                      <a16:colId xmlns:a16="http://schemas.microsoft.com/office/drawing/2014/main" val="2440960274"/>
                    </a:ext>
                  </a:extLst>
                </a:gridCol>
                <a:gridCol w="496042">
                  <a:extLst>
                    <a:ext uri="{9D8B030D-6E8A-4147-A177-3AD203B41FA5}">
                      <a16:colId xmlns:a16="http://schemas.microsoft.com/office/drawing/2014/main" val="2747472937"/>
                    </a:ext>
                  </a:extLst>
                </a:gridCol>
                <a:gridCol w="626136">
                  <a:extLst>
                    <a:ext uri="{9D8B030D-6E8A-4147-A177-3AD203B41FA5}">
                      <a16:colId xmlns:a16="http://schemas.microsoft.com/office/drawing/2014/main" val="451409716"/>
                    </a:ext>
                  </a:extLst>
                </a:gridCol>
                <a:gridCol w="685100">
                  <a:extLst>
                    <a:ext uri="{9D8B030D-6E8A-4147-A177-3AD203B41FA5}">
                      <a16:colId xmlns:a16="http://schemas.microsoft.com/office/drawing/2014/main" val="1523467737"/>
                    </a:ext>
                  </a:extLst>
                </a:gridCol>
                <a:gridCol w="626136">
                  <a:extLst>
                    <a:ext uri="{9D8B030D-6E8A-4147-A177-3AD203B41FA5}">
                      <a16:colId xmlns:a16="http://schemas.microsoft.com/office/drawing/2014/main" val="4062179277"/>
                    </a:ext>
                  </a:extLst>
                </a:gridCol>
                <a:gridCol w="626136">
                  <a:extLst>
                    <a:ext uri="{9D8B030D-6E8A-4147-A177-3AD203B41FA5}">
                      <a16:colId xmlns:a16="http://schemas.microsoft.com/office/drawing/2014/main" val="390062643"/>
                    </a:ext>
                  </a:extLst>
                </a:gridCol>
                <a:gridCol w="626136">
                  <a:extLst>
                    <a:ext uri="{9D8B030D-6E8A-4147-A177-3AD203B41FA5}">
                      <a16:colId xmlns:a16="http://schemas.microsoft.com/office/drawing/2014/main" val="2487394334"/>
                    </a:ext>
                  </a:extLst>
                </a:gridCol>
                <a:gridCol w="626136">
                  <a:extLst>
                    <a:ext uri="{9D8B030D-6E8A-4147-A177-3AD203B41FA5}">
                      <a16:colId xmlns:a16="http://schemas.microsoft.com/office/drawing/2014/main" val="2351044098"/>
                    </a:ext>
                  </a:extLst>
                </a:gridCol>
                <a:gridCol w="993955">
                  <a:extLst>
                    <a:ext uri="{9D8B030D-6E8A-4147-A177-3AD203B41FA5}">
                      <a16:colId xmlns:a16="http://schemas.microsoft.com/office/drawing/2014/main" val="3070235073"/>
                    </a:ext>
                  </a:extLst>
                </a:gridCol>
              </a:tblGrid>
              <a:tr h="448038">
                <a:tc>
                  <a:txBody>
                    <a:bodyPr/>
                    <a:lstStyle/>
                    <a:p>
                      <a:pPr algn="ctr">
                        <a:lnSpc>
                          <a:spcPct val="107000"/>
                        </a:lnSpc>
                        <a:spcAft>
                          <a:spcPts val="800"/>
                        </a:spcAft>
                        <a:buNone/>
                      </a:pPr>
                      <a:r>
                        <a:rPr lang="es-CL" sz="1400" u="sng" kern="100" dirty="0">
                          <a:effectLst/>
                        </a:rPr>
                        <a:t>CURSO</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MARZO</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ABRIL</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MAYO</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JUN</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JUL</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AGOST</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SEPT</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0CT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NOV</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DIC</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u="sng" kern="100">
                          <a:effectLst/>
                        </a:rPr>
                        <a:t>PROMEDIO</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1765889"/>
                  </a:ext>
                </a:extLst>
              </a:tr>
              <a:tr h="549576">
                <a:tc>
                  <a:txBody>
                    <a:bodyPr/>
                    <a:lstStyle/>
                    <a:p>
                      <a:pPr algn="ctr">
                        <a:lnSpc>
                          <a:spcPct val="107000"/>
                        </a:lnSpc>
                        <a:spcAft>
                          <a:spcPts val="800"/>
                        </a:spcAft>
                        <a:buNone/>
                      </a:pPr>
                      <a:r>
                        <a:rPr lang="es-CL" sz="1400" kern="100" dirty="0">
                          <a:effectLst/>
                        </a:rPr>
                        <a:t>1°A</a:t>
                      </a:r>
                    </a:p>
                    <a:p>
                      <a:pPr algn="ctr">
                        <a:lnSpc>
                          <a:spcPct val="107000"/>
                        </a:lnSpc>
                        <a:spcAft>
                          <a:spcPts val="800"/>
                        </a:spcAft>
                        <a:buNone/>
                      </a:pPr>
                      <a:r>
                        <a:rPr lang="es-CL" sz="1400" kern="100" dirty="0">
                          <a:effectLst/>
                        </a:rPr>
                        <a:t>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80%</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87%</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77%</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75%</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82.4%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81.5%</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78.4%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80.9%</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62151285"/>
                  </a:ext>
                </a:extLst>
              </a:tr>
              <a:tr h="549576">
                <a:tc>
                  <a:txBody>
                    <a:bodyPr/>
                    <a:lstStyle/>
                    <a:p>
                      <a:pPr algn="ctr">
                        <a:lnSpc>
                          <a:spcPct val="107000"/>
                        </a:lnSpc>
                        <a:spcAft>
                          <a:spcPts val="800"/>
                        </a:spcAft>
                        <a:buNone/>
                      </a:pPr>
                      <a:r>
                        <a:rPr lang="es-CL" sz="1400" kern="100">
                          <a:effectLst/>
                        </a:rPr>
                        <a:t>2°A</a:t>
                      </a:r>
                    </a:p>
                    <a:p>
                      <a:pPr algn="ctr">
                        <a:lnSpc>
                          <a:spcPct val="107000"/>
                        </a:lnSpc>
                        <a:spcAft>
                          <a:spcPts val="800"/>
                        </a:spcAft>
                        <a:buNone/>
                      </a:pPr>
                      <a:r>
                        <a:rPr lang="es-CL" sz="1400" kern="100">
                          <a:effectLst/>
                        </a:rPr>
                        <a:t>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91%</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91%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90%</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93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83.7%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89.4%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89.2%</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5748140"/>
                  </a:ext>
                </a:extLst>
              </a:tr>
              <a:tr h="549576">
                <a:tc>
                  <a:txBody>
                    <a:bodyPr/>
                    <a:lstStyle/>
                    <a:p>
                      <a:pPr algn="ctr">
                        <a:lnSpc>
                          <a:spcPct val="107000"/>
                        </a:lnSpc>
                        <a:spcAft>
                          <a:spcPts val="800"/>
                        </a:spcAft>
                        <a:buNone/>
                      </a:pPr>
                      <a:r>
                        <a:rPr lang="es-CL" sz="1400" kern="100">
                          <a:effectLst/>
                        </a:rPr>
                        <a:t>2°B</a:t>
                      </a:r>
                    </a:p>
                    <a:p>
                      <a:pPr algn="ctr">
                        <a:lnSpc>
                          <a:spcPct val="107000"/>
                        </a:lnSpc>
                        <a:spcAft>
                          <a:spcPts val="800"/>
                        </a:spcAft>
                        <a:buNone/>
                      </a:pPr>
                      <a:r>
                        <a:rPr lang="es-CL" sz="1400" kern="100">
                          <a:effectLst/>
                        </a:rPr>
                        <a:t>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86%</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73%</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66%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75%</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70</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81.8%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69.4%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55,3%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70.4%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79380962"/>
                  </a:ext>
                </a:extLst>
              </a:tr>
              <a:tr h="549576">
                <a:tc>
                  <a:txBody>
                    <a:bodyPr/>
                    <a:lstStyle/>
                    <a:p>
                      <a:pPr algn="ctr">
                        <a:lnSpc>
                          <a:spcPct val="107000"/>
                        </a:lnSpc>
                        <a:spcAft>
                          <a:spcPts val="800"/>
                        </a:spcAft>
                        <a:buNone/>
                      </a:pPr>
                      <a:r>
                        <a:rPr lang="es-CL" sz="1400" kern="100">
                          <a:effectLst/>
                        </a:rPr>
                        <a:t>3°A</a:t>
                      </a:r>
                    </a:p>
                    <a:p>
                      <a:pPr algn="ctr">
                        <a:lnSpc>
                          <a:spcPct val="107000"/>
                        </a:lnSpc>
                        <a:spcAft>
                          <a:spcPts val="800"/>
                        </a:spcAft>
                        <a:buNone/>
                      </a:pPr>
                      <a:r>
                        <a:rPr lang="es-CL" sz="1400" kern="100">
                          <a:effectLst/>
                        </a:rPr>
                        <a:t>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79%</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79%</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79%</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75%</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76.1%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70.6%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73.6%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74.7%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4414539"/>
                  </a:ext>
                </a:extLst>
              </a:tr>
              <a:tr h="549576">
                <a:tc>
                  <a:txBody>
                    <a:bodyPr/>
                    <a:lstStyle/>
                    <a:p>
                      <a:pPr algn="ctr">
                        <a:lnSpc>
                          <a:spcPct val="107000"/>
                        </a:lnSpc>
                        <a:spcAft>
                          <a:spcPts val="800"/>
                        </a:spcAft>
                        <a:buNone/>
                      </a:pPr>
                      <a:r>
                        <a:rPr lang="es-CL" sz="1400" kern="100">
                          <a:effectLst/>
                        </a:rPr>
                        <a:t>3°B</a:t>
                      </a:r>
                    </a:p>
                    <a:p>
                      <a:pPr algn="ctr">
                        <a:lnSpc>
                          <a:spcPct val="107000"/>
                        </a:lnSpc>
                        <a:spcAft>
                          <a:spcPts val="800"/>
                        </a:spcAft>
                        <a:buNone/>
                      </a:pPr>
                      <a:r>
                        <a:rPr lang="es-CL" sz="1400" kern="100">
                          <a:effectLst/>
                        </a:rPr>
                        <a:t>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71 %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82%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72%</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68%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67%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73.7%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64.3%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71.3%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6327635"/>
                  </a:ext>
                </a:extLst>
              </a:tr>
              <a:tr h="549576">
                <a:tc>
                  <a:txBody>
                    <a:bodyPr/>
                    <a:lstStyle/>
                    <a:p>
                      <a:pPr algn="ctr">
                        <a:lnSpc>
                          <a:spcPct val="107000"/>
                        </a:lnSpc>
                        <a:spcAft>
                          <a:spcPts val="800"/>
                        </a:spcAft>
                        <a:buNone/>
                      </a:pPr>
                      <a:r>
                        <a:rPr lang="es-CL" sz="1400" kern="100">
                          <a:effectLst/>
                        </a:rPr>
                        <a:t>4°A</a:t>
                      </a:r>
                    </a:p>
                    <a:p>
                      <a:pPr algn="ctr">
                        <a:lnSpc>
                          <a:spcPct val="107000"/>
                        </a:lnSpc>
                        <a:spcAft>
                          <a:spcPts val="800"/>
                        </a:spcAft>
                        <a:buNone/>
                      </a:pPr>
                      <a:r>
                        <a:rPr lang="es-CL" sz="1400" kern="100">
                          <a:effectLst/>
                        </a:rPr>
                        <a:t>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77%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67%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75%</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76%</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76%</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76%</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73.3%</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74.7%</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76.9</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75%</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3132557"/>
                  </a:ext>
                </a:extLst>
              </a:tr>
              <a:tr h="549576">
                <a:tc>
                  <a:txBody>
                    <a:bodyPr/>
                    <a:lstStyle/>
                    <a:p>
                      <a:pPr algn="ctr">
                        <a:lnSpc>
                          <a:spcPct val="107000"/>
                        </a:lnSpc>
                        <a:spcAft>
                          <a:spcPts val="800"/>
                        </a:spcAft>
                        <a:buNone/>
                      </a:pPr>
                      <a:r>
                        <a:rPr lang="es-CL" sz="1400" kern="100">
                          <a:effectLst/>
                        </a:rPr>
                        <a:t>4°B</a:t>
                      </a:r>
                    </a:p>
                    <a:p>
                      <a:pPr algn="ctr">
                        <a:lnSpc>
                          <a:spcPct val="107000"/>
                        </a:lnSpc>
                        <a:spcAft>
                          <a:spcPts val="800"/>
                        </a:spcAft>
                        <a:buNone/>
                      </a:pPr>
                      <a:r>
                        <a:rPr lang="es-CL" sz="1400" kern="100">
                          <a:effectLst/>
                        </a:rPr>
                        <a:t>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96%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71%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91%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93.3%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a:effectLst/>
                        </a:rPr>
                        <a:t>88.4%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80%</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es-CL" sz="1400" kern="100" dirty="0">
                          <a:effectLst/>
                        </a:rPr>
                        <a:t>86.8%</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7932893"/>
                  </a:ext>
                </a:extLst>
              </a:tr>
            </a:tbl>
          </a:graphicData>
        </a:graphic>
      </p:graphicFrame>
    </p:spTree>
    <p:extLst>
      <p:ext uri="{BB962C8B-B14F-4D97-AF65-F5344CB8AC3E}">
        <p14:creationId xmlns:p14="http://schemas.microsoft.com/office/powerpoint/2010/main" val="1941220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47D79-A44F-223B-F53C-AA74EF8533DD}"/>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5B6FF2A8-6259-BEB5-58B1-EFB06B1D7174}"/>
              </a:ext>
            </a:extLst>
          </p:cNvPr>
          <p:cNvSpPr txBox="1"/>
          <p:nvPr/>
        </p:nvSpPr>
        <p:spPr>
          <a:xfrm>
            <a:off x="503369" y="185732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F0F8B6FE-0E12-D412-6C52-CBEB8C54CFA6}"/>
              </a:ext>
            </a:extLst>
          </p:cNvPr>
          <p:cNvSpPr txBox="1"/>
          <p:nvPr/>
        </p:nvSpPr>
        <p:spPr>
          <a:xfrm>
            <a:off x="2587925" y="810883"/>
            <a:ext cx="7021901" cy="523220"/>
          </a:xfrm>
          <a:prstGeom prst="rect">
            <a:avLst/>
          </a:prstGeom>
          <a:noFill/>
        </p:spPr>
        <p:txBody>
          <a:bodyPr wrap="square" rtlCol="0">
            <a:spAutoFit/>
          </a:bodyPr>
          <a:lstStyle/>
          <a:p>
            <a:pPr algn="ctr"/>
            <a:r>
              <a:rPr lang="es-CL" sz="2800" dirty="0"/>
              <a:t>Asistencia 2° ciclo </a:t>
            </a:r>
          </a:p>
        </p:txBody>
      </p:sp>
      <p:graphicFrame>
        <p:nvGraphicFramePr>
          <p:cNvPr id="6" name="Tabla 5">
            <a:extLst>
              <a:ext uri="{FF2B5EF4-FFF2-40B4-BE49-F238E27FC236}">
                <a16:creationId xmlns:a16="http://schemas.microsoft.com/office/drawing/2014/main" id="{EE812CE3-DA23-639E-4D7A-698BF139B5C9}"/>
              </a:ext>
            </a:extLst>
          </p:cNvPr>
          <p:cNvGraphicFramePr>
            <a:graphicFrameLocks noGrp="1"/>
          </p:cNvGraphicFramePr>
          <p:nvPr>
            <p:extLst>
              <p:ext uri="{D42A27DB-BD31-4B8C-83A1-F6EECF244321}">
                <p14:modId xmlns:p14="http://schemas.microsoft.com/office/powerpoint/2010/main" val="3903677155"/>
              </p:ext>
            </p:extLst>
          </p:nvPr>
        </p:nvGraphicFramePr>
        <p:xfrm>
          <a:off x="1781504" y="1334103"/>
          <a:ext cx="8544909" cy="4961606"/>
        </p:xfrm>
        <a:graphic>
          <a:graphicData uri="http://schemas.openxmlformats.org/drawingml/2006/table">
            <a:tbl>
              <a:tblPr firstRow="1" firstCol="1" bandRow="1"/>
              <a:tblGrid>
                <a:gridCol w="978559">
                  <a:extLst>
                    <a:ext uri="{9D8B030D-6E8A-4147-A177-3AD203B41FA5}">
                      <a16:colId xmlns:a16="http://schemas.microsoft.com/office/drawing/2014/main" val="529451995"/>
                    </a:ext>
                  </a:extLst>
                </a:gridCol>
                <a:gridCol w="733656">
                  <a:extLst>
                    <a:ext uri="{9D8B030D-6E8A-4147-A177-3AD203B41FA5}">
                      <a16:colId xmlns:a16="http://schemas.microsoft.com/office/drawing/2014/main" val="3728320432"/>
                    </a:ext>
                  </a:extLst>
                </a:gridCol>
                <a:gridCol w="723082">
                  <a:extLst>
                    <a:ext uri="{9D8B030D-6E8A-4147-A177-3AD203B41FA5}">
                      <a16:colId xmlns:a16="http://schemas.microsoft.com/office/drawing/2014/main" val="816847627"/>
                    </a:ext>
                  </a:extLst>
                </a:gridCol>
                <a:gridCol w="723082">
                  <a:extLst>
                    <a:ext uri="{9D8B030D-6E8A-4147-A177-3AD203B41FA5}">
                      <a16:colId xmlns:a16="http://schemas.microsoft.com/office/drawing/2014/main" val="3662713526"/>
                    </a:ext>
                  </a:extLst>
                </a:gridCol>
                <a:gridCol w="503591">
                  <a:extLst>
                    <a:ext uri="{9D8B030D-6E8A-4147-A177-3AD203B41FA5}">
                      <a16:colId xmlns:a16="http://schemas.microsoft.com/office/drawing/2014/main" val="2098938266"/>
                    </a:ext>
                  </a:extLst>
                </a:gridCol>
                <a:gridCol w="635665">
                  <a:extLst>
                    <a:ext uri="{9D8B030D-6E8A-4147-A177-3AD203B41FA5}">
                      <a16:colId xmlns:a16="http://schemas.microsoft.com/office/drawing/2014/main" val="1304309393"/>
                    </a:ext>
                  </a:extLst>
                </a:gridCol>
                <a:gridCol w="695528">
                  <a:extLst>
                    <a:ext uri="{9D8B030D-6E8A-4147-A177-3AD203B41FA5}">
                      <a16:colId xmlns:a16="http://schemas.microsoft.com/office/drawing/2014/main" val="729899940"/>
                    </a:ext>
                  </a:extLst>
                </a:gridCol>
                <a:gridCol w="635665">
                  <a:extLst>
                    <a:ext uri="{9D8B030D-6E8A-4147-A177-3AD203B41FA5}">
                      <a16:colId xmlns:a16="http://schemas.microsoft.com/office/drawing/2014/main" val="3695876"/>
                    </a:ext>
                  </a:extLst>
                </a:gridCol>
                <a:gridCol w="635665">
                  <a:extLst>
                    <a:ext uri="{9D8B030D-6E8A-4147-A177-3AD203B41FA5}">
                      <a16:colId xmlns:a16="http://schemas.microsoft.com/office/drawing/2014/main" val="528829463"/>
                    </a:ext>
                  </a:extLst>
                </a:gridCol>
                <a:gridCol w="635665">
                  <a:extLst>
                    <a:ext uri="{9D8B030D-6E8A-4147-A177-3AD203B41FA5}">
                      <a16:colId xmlns:a16="http://schemas.microsoft.com/office/drawing/2014/main" val="956313609"/>
                    </a:ext>
                  </a:extLst>
                </a:gridCol>
                <a:gridCol w="635665">
                  <a:extLst>
                    <a:ext uri="{9D8B030D-6E8A-4147-A177-3AD203B41FA5}">
                      <a16:colId xmlns:a16="http://schemas.microsoft.com/office/drawing/2014/main" val="202050714"/>
                    </a:ext>
                  </a:extLst>
                </a:gridCol>
                <a:gridCol w="1009086">
                  <a:extLst>
                    <a:ext uri="{9D8B030D-6E8A-4147-A177-3AD203B41FA5}">
                      <a16:colId xmlns:a16="http://schemas.microsoft.com/office/drawing/2014/main" val="3182579616"/>
                    </a:ext>
                  </a:extLst>
                </a:gridCol>
              </a:tblGrid>
              <a:tr h="517762">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5°A</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84%</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90%</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90%</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89%</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87.2%</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90.3%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84.6%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87.1%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91443971"/>
                  </a:ext>
                </a:extLst>
              </a:tr>
              <a:tr h="517762">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6°A</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77%</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74%</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93%</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75%</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71.3%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86.8%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80%</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96907933"/>
                  </a:ext>
                </a:extLst>
              </a:tr>
              <a:tr h="517762">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6°B</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67%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70%</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81%</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80%</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60%</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72.9%</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72.3%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57.6%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69%</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698725"/>
                  </a:ext>
                </a:extLst>
              </a:tr>
              <a:tr h="517762">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7°A</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92%</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88%</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90%</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85.6%</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97.3%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88.4%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90.4%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8868348"/>
                  </a:ext>
                </a:extLst>
              </a:tr>
              <a:tr h="517762">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7°B</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95%</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95%</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87 %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81%</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88 %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85.3%</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87.4%</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84.7%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00111582"/>
                  </a:ext>
                </a:extLst>
              </a:tr>
              <a:tr h="517762">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8°A</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91 %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97%</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89 %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77 %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85%</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92%</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84.4%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86.2%</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72.2%</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82.8%</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4532429"/>
                  </a:ext>
                </a:extLst>
              </a:tr>
              <a:tr h="517762">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8°B</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79% </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52%</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52%</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62%</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56%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46%</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49.9%</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53.0%</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34.5%</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         49 %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1271695"/>
                  </a:ext>
                </a:extLst>
              </a:tr>
              <a:tr h="199964">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NMM</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88.8%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78.35%</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68.37%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64%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68.7%</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58.3%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73.4%</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73.7%</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61.8%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65.3%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  70%</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3257875"/>
                  </a:ext>
                </a:extLst>
              </a:tr>
              <a:tr h="199964">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NT1</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95.43%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68.3%</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79.1%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81.4%</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79.1%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61.9%</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76.%</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82.6%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77.1%</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6980050"/>
                  </a:ext>
                </a:extLst>
              </a:tr>
              <a:tr h="688751">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Días trabajados en el mes</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18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22</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20</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9</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16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18</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16</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21</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a:effectLst/>
                          <a:latin typeface="Calibri" panose="020F0502020204030204" pitchFamily="34" charset="0"/>
                          <a:ea typeface="Calibri" panose="020F0502020204030204" pitchFamily="34" charset="0"/>
                          <a:cs typeface="Times New Roman" panose="02020603050405020304" pitchFamily="18" charset="0"/>
                        </a:rPr>
                        <a:t>19</a:t>
                      </a:r>
                      <a:endParaRPr lang="es-CL"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13</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s-CL" sz="1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36189592"/>
                  </a:ext>
                </a:extLst>
              </a:tr>
            </a:tbl>
          </a:graphicData>
        </a:graphic>
      </p:graphicFrame>
    </p:spTree>
    <p:extLst>
      <p:ext uri="{BB962C8B-B14F-4D97-AF65-F5344CB8AC3E}">
        <p14:creationId xmlns:p14="http://schemas.microsoft.com/office/powerpoint/2010/main" val="3908465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64E6C-3E25-9DAA-D033-D76098DCB4E2}"/>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D13C1061-7C3E-9653-0269-78B2D8199404}"/>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855A6C84-405A-ABD6-C9DC-10AAE7CF4B2F}"/>
              </a:ext>
            </a:extLst>
          </p:cNvPr>
          <p:cNvSpPr txBox="1"/>
          <p:nvPr/>
        </p:nvSpPr>
        <p:spPr>
          <a:xfrm>
            <a:off x="2587925" y="810883"/>
            <a:ext cx="7021901" cy="954107"/>
          </a:xfrm>
          <a:prstGeom prst="rect">
            <a:avLst/>
          </a:prstGeom>
          <a:noFill/>
        </p:spPr>
        <p:txBody>
          <a:bodyPr wrap="square" rtlCol="0">
            <a:spAutoFit/>
          </a:bodyPr>
          <a:lstStyle/>
          <a:p>
            <a:pPr algn="ctr"/>
            <a:r>
              <a:rPr lang="es-CL" sz="2800" dirty="0"/>
              <a:t>Activación plan de acompañamiento</a:t>
            </a:r>
          </a:p>
          <a:p>
            <a:pPr algn="ctr"/>
            <a:endParaRPr lang="es-CL" sz="2800" dirty="0"/>
          </a:p>
        </p:txBody>
      </p:sp>
      <p:graphicFrame>
        <p:nvGraphicFramePr>
          <p:cNvPr id="7" name="Tabla 6">
            <a:extLst>
              <a:ext uri="{FF2B5EF4-FFF2-40B4-BE49-F238E27FC236}">
                <a16:creationId xmlns:a16="http://schemas.microsoft.com/office/drawing/2014/main" id="{6F9574A0-319C-4219-8119-65843389DDD4}"/>
              </a:ext>
            </a:extLst>
          </p:cNvPr>
          <p:cNvGraphicFramePr>
            <a:graphicFrameLocks noGrp="1"/>
          </p:cNvGraphicFramePr>
          <p:nvPr>
            <p:extLst>
              <p:ext uri="{D42A27DB-BD31-4B8C-83A1-F6EECF244321}">
                <p14:modId xmlns:p14="http://schemas.microsoft.com/office/powerpoint/2010/main" val="1606414655"/>
              </p:ext>
            </p:extLst>
          </p:nvPr>
        </p:nvGraphicFramePr>
        <p:xfrm>
          <a:off x="804041" y="1327181"/>
          <a:ext cx="10673256" cy="5148708"/>
        </p:xfrm>
        <a:graphic>
          <a:graphicData uri="http://schemas.openxmlformats.org/drawingml/2006/table">
            <a:tbl>
              <a:tblPr firstRow="1" firstCol="1" bandRow="1"/>
              <a:tblGrid>
                <a:gridCol w="3988676">
                  <a:extLst>
                    <a:ext uri="{9D8B030D-6E8A-4147-A177-3AD203B41FA5}">
                      <a16:colId xmlns:a16="http://schemas.microsoft.com/office/drawing/2014/main" val="3166546967"/>
                    </a:ext>
                  </a:extLst>
                </a:gridCol>
                <a:gridCol w="3499945">
                  <a:extLst>
                    <a:ext uri="{9D8B030D-6E8A-4147-A177-3AD203B41FA5}">
                      <a16:colId xmlns:a16="http://schemas.microsoft.com/office/drawing/2014/main" val="2185582053"/>
                    </a:ext>
                  </a:extLst>
                </a:gridCol>
                <a:gridCol w="3184635">
                  <a:extLst>
                    <a:ext uri="{9D8B030D-6E8A-4147-A177-3AD203B41FA5}">
                      <a16:colId xmlns:a16="http://schemas.microsoft.com/office/drawing/2014/main" val="2631286000"/>
                    </a:ext>
                  </a:extLst>
                </a:gridCol>
              </a:tblGrid>
              <a:tr h="757820">
                <a:tc>
                  <a:txBody>
                    <a:bodyPr/>
                    <a:lstStyle/>
                    <a:p>
                      <a:pPr marL="457200" algn="ctr">
                        <a:lnSpc>
                          <a:spcPct val="107000"/>
                        </a:lnSpc>
                        <a:buNone/>
                      </a:pPr>
                      <a:r>
                        <a:rPr lang="es-CL" sz="1600" b="1"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Objetivosp</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ctr">
                        <a:lnSpc>
                          <a:spcPct val="107000"/>
                        </a:lnSpc>
                        <a:buNone/>
                      </a:pPr>
                      <a:r>
                        <a:rPr lang="es-CL" sz="16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INDICADORES</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ctr">
                        <a:lnSpc>
                          <a:spcPct val="107000"/>
                        </a:lnSpc>
                        <a:spcAft>
                          <a:spcPts val="800"/>
                        </a:spcAft>
                        <a:buNone/>
                      </a:pPr>
                      <a:r>
                        <a:rPr lang="es-CL" sz="1600" b="1"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Cumplimiento con estudiantes con inasistencias reiteradas y graves</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36427096"/>
                  </a:ext>
                </a:extLst>
              </a:tr>
              <a:tr h="757820">
                <a:tc rowSpan="3">
                  <a:txBody>
                    <a:bodyPr/>
                    <a:lstStyle/>
                    <a:p>
                      <a:pPr marL="457200">
                        <a:lnSpc>
                          <a:spcPct val="107000"/>
                        </a:lnSpc>
                        <a:buNone/>
                      </a:pPr>
                      <a:r>
                        <a:rPr lang="es-CL" sz="1600" kern="100">
                          <a:effectLst/>
                          <a:latin typeface="Calibri" panose="020F0502020204030204" pitchFamily="34" charset="0"/>
                          <a:ea typeface="Calibri" panose="020F0502020204030204" pitchFamily="34" charset="0"/>
                          <a:cs typeface="Times New Roman" panose="02020603050405020304" pitchFamily="18" charset="0"/>
                        </a:rPr>
                        <a:t>1. Monitorear la participación de los estudiantes en actividades presenciales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nSpc>
                          <a:spcPct val="107000"/>
                        </a:lnSpc>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Pesquisa de NNA con inasistencia reiteradas y graves (profesores jefes)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600" kern="1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060806"/>
                  </a:ext>
                </a:extLst>
              </a:tr>
              <a:tr h="501408">
                <a:tc vMerge="1">
                  <a:txBody>
                    <a:bodyPr/>
                    <a:lstStyle/>
                    <a:p>
                      <a:endParaRPr lang="es-CL"/>
                    </a:p>
                  </a:txBody>
                  <a:tcPr/>
                </a:tc>
                <a:tc>
                  <a:txBody>
                    <a:bodyPr/>
                    <a:lstStyle/>
                    <a:p>
                      <a:pPr marL="457200">
                        <a:lnSpc>
                          <a:spcPct val="107000"/>
                        </a:lnSpc>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Contacto telefónico del/a profesor jefe con la familia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600" kern="1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3708677"/>
                  </a:ext>
                </a:extLst>
              </a:tr>
              <a:tr h="501408">
                <a:tc vMerge="1">
                  <a:txBody>
                    <a:bodyPr/>
                    <a:lstStyle/>
                    <a:p>
                      <a:endParaRPr lang="es-CL"/>
                    </a:p>
                  </a:txBody>
                  <a:tcPr/>
                </a:tc>
                <a:tc>
                  <a:txBody>
                    <a:bodyPr/>
                    <a:lstStyle/>
                    <a:p>
                      <a:pPr marL="457200">
                        <a:lnSpc>
                          <a:spcPct val="107000"/>
                        </a:lnSpc>
                        <a:buNone/>
                      </a:pPr>
                      <a:r>
                        <a:rPr lang="es-CL" sz="1600" kern="100">
                          <a:effectLst/>
                          <a:latin typeface="Calibri" panose="020F0502020204030204" pitchFamily="34" charset="0"/>
                          <a:ea typeface="Calibri" panose="020F0502020204030204" pitchFamily="34" charset="0"/>
                          <a:cs typeface="Times New Roman" panose="02020603050405020304" pitchFamily="18" charset="0"/>
                        </a:rPr>
                        <a:t>Intervención Psicosocial (ausencia grave)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8069258"/>
                  </a:ext>
                </a:extLst>
              </a:tr>
              <a:tr h="757820">
                <a:tc rowSpan="2">
                  <a:txBody>
                    <a:bodyPr/>
                    <a:lstStyle/>
                    <a:p>
                      <a:pPr marL="457200">
                        <a:lnSpc>
                          <a:spcPct val="107000"/>
                        </a:lnSpc>
                        <a:buNone/>
                      </a:pPr>
                      <a:r>
                        <a:rPr lang="es-CL" sz="1600" kern="100">
                          <a:effectLst/>
                          <a:latin typeface="Calibri" panose="020F0502020204030204" pitchFamily="34" charset="0"/>
                          <a:ea typeface="Calibri" panose="020F0502020204030204" pitchFamily="34" charset="0"/>
                          <a:cs typeface="Times New Roman" panose="02020603050405020304" pitchFamily="18" charset="0"/>
                        </a:rPr>
                        <a:t>2. Identificar las causas que dificultan asistencia de estudiantes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nSpc>
                          <a:spcPct val="107000"/>
                        </a:lnSpc>
                        <a:buNone/>
                      </a:pPr>
                      <a:r>
                        <a:rPr lang="es-CL" sz="1600" kern="100">
                          <a:effectLst/>
                          <a:latin typeface="Calibri" panose="020F0502020204030204" pitchFamily="34" charset="0"/>
                          <a:ea typeface="Calibri" panose="020F0502020204030204" pitchFamily="34" charset="0"/>
                          <a:cs typeface="Times New Roman" panose="02020603050405020304" pitchFamily="18" charset="0"/>
                        </a:rPr>
                        <a:t>Citación y entrevista al apoderado/a por parte de Inspectora general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5493132"/>
                  </a:ext>
                </a:extLst>
              </a:tr>
              <a:tr h="1813109">
                <a:tc vMerge="1">
                  <a:txBody>
                    <a:bodyPr/>
                    <a:lstStyle/>
                    <a:p>
                      <a:endParaRPr lang="es-CL"/>
                    </a:p>
                  </a:txBody>
                  <a:tcPr/>
                </a:tc>
                <a:tc>
                  <a:txBody>
                    <a:bodyPr/>
                    <a:lstStyle/>
                    <a:p>
                      <a:pPr marL="457200">
                        <a:lnSpc>
                          <a:spcPct val="107000"/>
                        </a:lnSpc>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Coordinación con redes de apoyo externas (Programa de re-vinculación MINEDUC, Municipios, donaciones)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100%</a:t>
                      </a:r>
                    </a:p>
                    <a:p>
                      <a:pPr marL="457200">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Coordinación con programa de Asistencia y re-vinculación del MINEDUC . Contacto con municipios de Maipú, Quilicura, Isla de Maipo, Renca (apoyo para locomoción)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1277178"/>
                  </a:ext>
                </a:extLst>
              </a:tr>
            </a:tbl>
          </a:graphicData>
        </a:graphic>
      </p:graphicFrame>
    </p:spTree>
    <p:extLst>
      <p:ext uri="{BB962C8B-B14F-4D97-AF65-F5344CB8AC3E}">
        <p14:creationId xmlns:p14="http://schemas.microsoft.com/office/powerpoint/2010/main" val="3179542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B9706-8124-9C45-834F-3E6B6BFB9C13}"/>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96AE62C0-2ED6-F548-62A9-4F583311B3E3}"/>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CDC48A46-AFF9-16AA-C366-804EDF8C915A}"/>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ECEAF520-3B1F-28F6-D525-D942031BF201}"/>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F16A0E59-F2B7-6B0B-0675-C2399919218E}"/>
              </a:ext>
            </a:extLst>
          </p:cNvPr>
          <p:cNvSpPr txBox="1"/>
          <p:nvPr/>
        </p:nvSpPr>
        <p:spPr>
          <a:xfrm>
            <a:off x="2587925" y="810883"/>
            <a:ext cx="7021901" cy="523220"/>
          </a:xfrm>
          <a:prstGeom prst="rect">
            <a:avLst/>
          </a:prstGeom>
          <a:noFill/>
        </p:spPr>
        <p:txBody>
          <a:bodyPr wrap="square" rtlCol="0">
            <a:spAutoFit/>
          </a:bodyPr>
          <a:lstStyle/>
          <a:p>
            <a:pPr algn="ctr"/>
            <a:r>
              <a:rPr lang="es-CL" sz="2800" dirty="0"/>
              <a:t>Activación plan de acompañamiento</a:t>
            </a:r>
          </a:p>
        </p:txBody>
      </p:sp>
      <p:graphicFrame>
        <p:nvGraphicFramePr>
          <p:cNvPr id="6" name="Tabla 5">
            <a:extLst>
              <a:ext uri="{FF2B5EF4-FFF2-40B4-BE49-F238E27FC236}">
                <a16:creationId xmlns:a16="http://schemas.microsoft.com/office/drawing/2014/main" id="{878EE314-AA1E-E916-4022-0DB42C91EB37}"/>
              </a:ext>
            </a:extLst>
          </p:cNvPr>
          <p:cNvGraphicFramePr>
            <a:graphicFrameLocks noGrp="1"/>
          </p:cNvGraphicFramePr>
          <p:nvPr>
            <p:extLst>
              <p:ext uri="{D42A27DB-BD31-4B8C-83A1-F6EECF244321}">
                <p14:modId xmlns:p14="http://schemas.microsoft.com/office/powerpoint/2010/main" val="1275777096"/>
              </p:ext>
            </p:extLst>
          </p:nvPr>
        </p:nvGraphicFramePr>
        <p:xfrm>
          <a:off x="2190615" y="1569705"/>
          <a:ext cx="7750900" cy="4666285"/>
        </p:xfrm>
        <a:graphic>
          <a:graphicData uri="http://schemas.openxmlformats.org/drawingml/2006/table">
            <a:tbl>
              <a:tblPr firstRow="1" firstCol="1" bandRow="1"/>
              <a:tblGrid>
                <a:gridCol w="2159310">
                  <a:extLst>
                    <a:ext uri="{9D8B030D-6E8A-4147-A177-3AD203B41FA5}">
                      <a16:colId xmlns:a16="http://schemas.microsoft.com/office/drawing/2014/main" val="3936633641"/>
                    </a:ext>
                  </a:extLst>
                </a:gridCol>
                <a:gridCol w="2735127">
                  <a:extLst>
                    <a:ext uri="{9D8B030D-6E8A-4147-A177-3AD203B41FA5}">
                      <a16:colId xmlns:a16="http://schemas.microsoft.com/office/drawing/2014/main" val="1899051558"/>
                    </a:ext>
                  </a:extLst>
                </a:gridCol>
                <a:gridCol w="2856463">
                  <a:extLst>
                    <a:ext uri="{9D8B030D-6E8A-4147-A177-3AD203B41FA5}">
                      <a16:colId xmlns:a16="http://schemas.microsoft.com/office/drawing/2014/main" val="4004031122"/>
                    </a:ext>
                  </a:extLst>
                </a:gridCol>
              </a:tblGrid>
              <a:tr h="665466">
                <a:tc>
                  <a:txBody>
                    <a:bodyPr/>
                    <a:lstStyle/>
                    <a:p>
                      <a:pPr marL="457200" algn="ctr">
                        <a:lnSpc>
                          <a:spcPct val="107000"/>
                        </a:lnSpc>
                        <a:buNone/>
                      </a:pPr>
                      <a:r>
                        <a:rPr lang="es-CL" sz="14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Objetivos</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ctr">
                        <a:lnSpc>
                          <a:spcPct val="107000"/>
                        </a:lnSpc>
                        <a:buNone/>
                      </a:pPr>
                      <a:r>
                        <a:rPr lang="es-CL" sz="14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INDICADORES</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ctr">
                        <a:lnSpc>
                          <a:spcPct val="107000"/>
                        </a:lnSpc>
                        <a:spcAft>
                          <a:spcPts val="800"/>
                        </a:spcAft>
                        <a:buNone/>
                      </a:pPr>
                      <a:r>
                        <a:rPr lang="es-CL" sz="14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Cumplimiento con estudiantes con inasistencias reiteradas y graves</a:t>
                      </a:r>
                      <a:endParaRPr lang="es-CL"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424210548"/>
                  </a:ext>
                </a:extLst>
              </a:tr>
              <a:tr h="665466">
                <a:tc rowSpan="3">
                  <a:txBody>
                    <a:bodyPr/>
                    <a:lstStyle/>
                    <a:p>
                      <a:pPr marL="457200">
                        <a:lnSpc>
                          <a:spcPct val="107000"/>
                        </a:lnSpc>
                        <a:buNone/>
                      </a:pPr>
                      <a:r>
                        <a:rPr lang="es-CL" sz="1400" kern="100">
                          <a:effectLst/>
                          <a:latin typeface="Calibri" panose="020F0502020204030204" pitchFamily="34" charset="0"/>
                          <a:ea typeface="Calibri" panose="020F0502020204030204" pitchFamily="34" charset="0"/>
                          <a:cs typeface="Times New Roman" panose="02020603050405020304" pitchFamily="18" charset="0"/>
                        </a:rPr>
                        <a:t>1. Monitorear la participación de los estudiantes en actividades presenciales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Pesquisa de NNA con inasistencia reiteradas y graves (profesores jefes)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75527495"/>
                  </a:ext>
                </a:extLst>
              </a:tr>
              <a:tr h="440325">
                <a:tc vMerge="1">
                  <a:txBody>
                    <a:bodyPr/>
                    <a:lstStyle/>
                    <a:p>
                      <a:endParaRPr lang="es-CL"/>
                    </a:p>
                  </a:txBody>
                  <a:tcPr/>
                </a:tc>
                <a:tc>
                  <a:txBody>
                    <a:bodyPr/>
                    <a:lstStyle/>
                    <a:p>
                      <a:pPr marL="457200">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Contacto telefónico del/a profesor jefe con la familia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7035464"/>
                  </a:ext>
                </a:extLst>
              </a:tr>
              <a:tr h="440325">
                <a:tc vMerge="1">
                  <a:txBody>
                    <a:bodyPr/>
                    <a:lstStyle/>
                    <a:p>
                      <a:endParaRPr lang="es-CL"/>
                    </a:p>
                  </a:txBody>
                  <a:tcPr/>
                </a:tc>
                <a:tc>
                  <a:txBody>
                    <a:bodyPr/>
                    <a:lstStyle/>
                    <a:p>
                      <a:pPr marL="457200">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Intervención Psicosocial (ausencia grave)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2443076"/>
                  </a:ext>
                </a:extLst>
              </a:tr>
              <a:tr h="665466">
                <a:tc rowSpan="2">
                  <a:txBody>
                    <a:bodyPr/>
                    <a:lstStyle/>
                    <a:p>
                      <a:pPr marL="457200">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2. Identificar las causas que dificultan asistencia de estudiantes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Citación y entrevista al apoderado/a por parte de Inspectora general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2220463"/>
                  </a:ext>
                </a:extLst>
              </a:tr>
              <a:tr h="1749094">
                <a:tc vMerge="1">
                  <a:txBody>
                    <a:bodyPr/>
                    <a:lstStyle/>
                    <a:p>
                      <a:endParaRPr lang="es-CL"/>
                    </a:p>
                  </a:txBody>
                  <a:tcPr/>
                </a:tc>
                <a:tc>
                  <a:txBody>
                    <a:bodyPr/>
                    <a:lstStyle/>
                    <a:p>
                      <a:pPr marL="457200">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Coordinación con redes de apoyo externas (Programa de re-vinculación MINEDUC, Municipios, donaciones)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100%</a:t>
                      </a:r>
                    </a:p>
                    <a:p>
                      <a:pPr marL="457200">
                        <a:lnSpc>
                          <a:spcPct val="107000"/>
                        </a:lnSpc>
                        <a:spcAft>
                          <a:spcPts val="800"/>
                        </a:spcAft>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Coordinación con programa de Asistencia y re-vinculación del MINEDUC . Contacto con municipios de Maipú, Quilicura, Isla de Maipo, Renca (apoyo para locomoción)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7993466"/>
                  </a:ext>
                </a:extLst>
              </a:tr>
            </a:tbl>
          </a:graphicData>
        </a:graphic>
      </p:graphicFrame>
    </p:spTree>
    <p:extLst>
      <p:ext uri="{BB962C8B-B14F-4D97-AF65-F5344CB8AC3E}">
        <p14:creationId xmlns:p14="http://schemas.microsoft.com/office/powerpoint/2010/main" val="3673885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A26D6-6C78-6834-668D-00F6A7AD1B00}"/>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C9F33970-2310-B72D-F1AE-93DCC7428CCA}"/>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BAC87E41-4873-AF43-66EF-F6D899E43444}"/>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23641278-08E3-B054-D48D-EC48F1FFF1D1}"/>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DC5992A5-DE19-610B-714E-E57241E94258}"/>
              </a:ext>
            </a:extLst>
          </p:cNvPr>
          <p:cNvSpPr txBox="1"/>
          <p:nvPr/>
        </p:nvSpPr>
        <p:spPr>
          <a:xfrm>
            <a:off x="2587925" y="810883"/>
            <a:ext cx="7021901" cy="523220"/>
          </a:xfrm>
          <a:prstGeom prst="rect">
            <a:avLst/>
          </a:prstGeom>
          <a:noFill/>
        </p:spPr>
        <p:txBody>
          <a:bodyPr wrap="square" rtlCol="0">
            <a:spAutoFit/>
          </a:bodyPr>
          <a:lstStyle/>
          <a:p>
            <a:pPr algn="ctr"/>
            <a:r>
              <a:rPr lang="es-CL" sz="2800" dirty="0"/>
              <a:t>Activación plan de acompañamiento</a:t>
            </a:r>
          </a:p>
        </p:txBody>
      </p:sp>
      <p:graphicFrame>
        <p:nvGraphicFramePr>
          <p:cNvPr id="6" name="Tabla 5">
            <a:extLst>
              <a:ext uri="{FF2B5EF4-FFF2-40B4-BE49-F238E27FC236}">
                <a16:creationId xmlns:a16="http://schemas.microsoft.com/office/drawing/2014/main" id="{6FEFB0B2-DBFC-7BA0-B50D-4F8A712A9635}"/>
              </a:ext>
            </a:extLst>
          </p:cNvPr>
          <p:cNvGraphicFramePr>
            <a:graphicFrameLocks noGrp="1"/>
          </p:cNvGraphicFramePr>
          <p:nvPr>
            <p:extLst>
              <p:ext uri="{D42A27DB-BD31-4B8C-83A1-F6EECF244321}">
                <p14:modId xmlns:p14="http://schemas.microsoft.com/office/powerpoint/2010/main" val="40291219"/>
              </p:ext>
            </p:extLst>
          </p:nvPr>
        </p:nvGraphicFramePr>
        <p:xfrm>
          <a:off x="1655380" y="1994952"/>
          <a:ext cx="8819498" cy="4077641"/>
        </p:xfrm>
        <a:graphic>
          <a:graphicData uri="http://schemas.openxmlformats.org/drawingml/2006/table">
            <a:tbl>
              <a:tblPr firstRow="1" firstCol="1" bandRow="1"/>
              <a:tblGrid>
                <a:gridCol w="2329375">
                  <a:extLst>
                    <a:ext uri="{9D8B030D-6E8A-4147-A177-3AD203B41FA5}">
                      <a16:colId xmlns:a16="http://schemas.microsoft.com/office/drawing/2014/main" val="2531700861"/>
                    </a:ext>
                  </a:extLst>
                </a:gridCol>
                <a:gridCol w="3680803">
                  <a:extLst>
                    <a:ext uri="{9D8B030D-6E8A-4147-A177-3AD203B41FA5}">
                      <a16:colId xmlns:a16="http://schemas.microsoft.com/office/drawing/2014/main" val="1556895833"/>
                    </a:ext>
                  </a:extLst>
                </a:gridCol>
                <a:gridCol w="2809320">
                  <a:extLst>
                    <a:ext uri="{9D8B030D-6E8A-4147-A177-3AD203B41FA5}">
                      <a16:colId xmlns:a16="http://schemas.microsoft.com/office/drawing/2014/main" val="3554177342"/>
                    </a:ext>
                  </a:extLst>
                </a:gridCol>
              </a:tblGrid>
              <a:tr h="1199400">
                <a:tc rowSpan="3">
                  <a:txBody>
                    <a:bodyPr/>
                    <a:lstStyle/>
                    <a:p>
                      <a:pPr marL="457200">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3. Sensibilizar a las familias respecto de la Importancia de la asistencia de las y los estudiantes, así como mantener contacto con el Establecimiento.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Elaboración y difusión de Protocolo de Asistencia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nSpc>
                          <a:spcPct val="107000"/>
                        </a:lnSpc>
                        <a:buNone/>
                      </a:pPr>
                      <a:r>
                        <a:rPr lang="es-CL" sz="1400" kern="100">
                          <a:effectLst/>
                          <a:latin typeface="Calibri" panose="020F0502020204030204" pitchFamily="34" charset="0"/>
                          <a:ea typeface="Calibri" panose="020F0502020204030204" pitchFamily="34" charset="0"/>
                          <a:cs typeface="Times New Roman" panose="02020603050405020304" pitchFamily="18" charset="0"/>
                        </a:rPr>
                        <a:t>100%</a:t>
                      </a:r>
                    </a:p>
                    <a:p>
                      <a:pPr marL="457200">
                        <a:lnSpc>
                          <a:spcPct val="107000"/>
                        </a:lnSpc>
                        <a:spcAft>
                          <a:spcPts val="800"/>
                        </a:spcAft>
                        <a:buNone/>
                      </a:pPr>
                      <a:r>
                        <a:rPr lang="es-CL" sz="1400" kern="100">
                          <a:effectLst/>
                          <a:latin typeface="Calibri" panose="020F0502020204030204" pitchFamily="34" charset="0"/>
                          <a:ea typeface="Calibri" panose="020F0502020204030204" pitchFamily="34" charset="0"/>
                          <a:cs typeface="Times New Roman" panose="02020603050405020304" pitchFamily="18" charset="0"/>
                        </a:rPr>
                        <a:t>Protocolo aprobado en consejo escolar y difundido a cada apoderada/os mediante comunicación escrita.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2625910"/>
                  </a:ext>
                </a:extLst>
              </a:tr>
              <a:tr h="721461">
                <a:tc vMerge="1">
                  <a:txBody>
                    <a:bodyPr/>
                    <a:lstStyle/>
                    <a:p>
                      <a:endParaRPr lang="es-CL"/>
                    </a:p>
                  </a:txBody>
                  <a:tcPr/>
                </a:tc>
                <a:tc>
                  <a:txBody>
                    <a:bodyPr/>
                    <a:lstStyle/>
                    <a:p>
                      <a:pPr marL="457200">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Entrega de material gráfico a la familia sensibilizando y realzando la importancia de asistir a clases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400" kern="100">
                          <a:effectLst/>
                          <a:latin typeface="Calibri" panose="020F0502020204030204" pitchFamily="34" charset="0"/>
                          <a:ea typeface="Calibri" panose="020F0502020204030204" pitchFamily="34" charset="0"/>
                          <a:cs typeface="Times New Roman" panose="02020603050405020304" pitchFamily="18" charset="0"/>
                        </a:rPr>
                        <a:t>100% de las familias de la escuela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2621234"/>
                  </a:ext>
                </a:extLst>
              </a:tr>
              <a:tr h="473338">
                <a:tc vMerge="1">
                  <a:txBody>
                    <a:bodyPr/>
                    <a:lstStyle/>
                    <a:p>
                      <a:endParaRPr lang="es-CL"/>
                    </a:p>
                  </a:txBody>
                  <a:tcPr/>
                </a:tc>
                <a:tc>
                  <a:txBody>
                    <a:bodyPr/>
                    <a:lstStyle/>
                    <a:p>
                      <a:pPr marL="457200">
                        <a:lnSpc>
                          <a:spcPct val="107000"/>
                        </a:lnSpc>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Premiación mensual a mejores asistencias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400" kern="100">
                          <a:effectLst/>
                          <a:latin typeface="Calibri" panose="020F0502020204030204" pitchFamily="34" charset="0"/>
                          <a:ea typeface="Calibri" panose="020F0502020204030204" pitchFamily="34" charset="0"/>
                          <a:cs typeface="Times New Roman" panose="02020603050405020304" pitchFamily="18" charset="0"/>
                        </a:rPr>
                        <a:t>100% de los meses de marzo a noviembre.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7105565"/>
                  </a:ext>
                </a:extLst>
              </a:tr>
              <a:tr h="721461">
                <a:tc rowSpan="3">
                  <a:txBody>
                    <a:bodyPr/>
                    <a:lstStyle/>
                    <a:p>
                      <a:pPr marL="457200">
                        <a:lnSpc>
                          <a:spcPct val="107000"/>
                        </a:lnSpc>
                        <a:buNone/>
                      </a:pPr>
                      <a:r>
                        <a:rPr lang="es-CL" sz="1400" kern="100">
                          <a:effectLst/>
                          <a:latin typeface="Calibri" panose="020F0502020204030204" pitchFamily="34" charset="0"/>
                          <a:ea typeface="Calibri" panose="020F0502020204030204" pitchFamily="34" charset="0"/>
                          <a:cs typeface="Times New Roman" panose="02020603050405020304" pitchFamily="18" charset="0"/>
                        </a:rPr>
                        <a:t>4. Implementar diferentes estrategias pedagógicas que permitan a las y los estudiantes acceder al proceso formativo de la escuela.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nSpc>
                          <a:spcPct val="107000"/>
                        </a:lnSpc>
                        <a:buNone/>
                      </a:pPr>
                      <a:r>
                        <a:rPr lang="es-CL" sz="1400" kern="100">
                          <a:effectLst/>
                          <a:latin typeface="Calibri" panose="020F0502020204030204" pitchFamily="34" charset="0"/>
                          <a:ea typeface="Calibri" panose="020F0502020204030204" pitchFamily="34" charset="0"/>
                          <a:cs typeface="Times New Roman" panose="02020603050405020304" pitchFamily="18" charset="0"/>
                        </a:rPr>
                        <a:t> Entrega de guías pedagógicas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Se preparó al 100% de los estudiantes. Solo el 50% d ellos apoderados las retiraron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4539182"/>
                  </a:ext>
                </a:extLst>
              </a:tr>
              <a:tr h="473338">
                <a:tc vMerge="1">
                  <a:txBody>
                    <a:bodyPr/>
                    <a:lstStyle/>
                    <a:p>
                      <a:endParaRPr lang="es-CL"/>
                    </a:p>
                  </a:txBody>
                  <a:tcPr/>
                </a:tc>
                <a:tc>
                  <a:txBody>
                    <a:bodyPr/>
                    <a:lstStyle/>
                    <a:p>
                      <a:pPr marL="457200">
                        <a:lnSpc>
                          <a:spcPct val="107000"/>
                        </a:lnSpc>
                        <a:buNone/>
                      </a:pPr>
                      <a:r>
                        <a:rPr lang="es-CL" sz="1400" kern="100">
                          <a:effectLst/>
                          <a:latin typeface="Calibri" panose="020F0502020204030204" pitchFamily="34" charset="0"/>
                          <a:ea typeface="Calibri" panose="020F0502020204030204" pitchFamily="34" charset="0"/>
                          <a:cs typeface="Times New Roman" panose="02020603050405020304" pitchFamily="18" charset="0"/>
                        </a:rPr>
                        <a:t>Difusión de videos en LSCh (cápsulas formativas)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Instagram de la escuela.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6840719"/>
                  </a:ext>
                </a:extLst>
              </a:tr>
              <a:tr h="488643">
                <a:tc vMerge="1">
                  <a:txBody>
                    <a:bodyPr/>
                    <a:lstStyle/>
                    <a:p>
                      <a:endParaRPr lang="es-CL"/>
                    </a:p>
                  </a:txBody>
                  <a:tcPr/>
                </a:tc>
                <a:tc>
                  <a:txBody>
                    <a:bodyPr/>
                    <a:lstStyle/>
                    <a:p>
                      <a:pPr marL="457200">
                        <a:lnSpc>
                          <a:spcPct val="107000"/>
                        </a:lnSpc>
                        <a:buNone/>
                      </a:pPr>
                      <a:r>
                        <a:rPr lang="es-CL" sz="1400" kern="100">
                          <a:effectLst/>
                          <a:latin typeface="Calibri" panose="020F0502020204030204" pitchFamily="34" charset="0"/>
                          <a:ea typeface="Calibri" panose="020F0502020204030204" pitchFamily="34" charset="0"/>
                          <a:cs typeface="Times New Roman" panose="02020603050405020304" pitchFamily="18" charset="0"/>
                        </a:rPr>
                        <a:t>Activación plan de acompañamiento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CL" sz="1400" kern="100" dirty="0">
                          <a:effectLst/>
                          <a:latin typeface="Calibri" panose="020F0502020204030204" pitchFamily="34" charset="0"/>
                          <a:ea typeface="Calibri" panose="020F0502020204030204" pitchFamily="34" charset="0"/>
                          <a:cs typeface="Times New Roman" panose="02020603050405020304" pitchFamily="18" charset="0"/>
                        </a:rPr>
                        <a:t>100% con inasistencias reiteradas y graves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3635652"/>
                  </a:ext>
                </a:extLst>
              </a:tr>
            </a:tbl>
          </a:graphicData>
        </a:graphic>
      </p:graphicFrame>
    </p:spTree>
    <p:extLst>
      <p:ext uri="{BB962C8B-B14F-4D97-AF65-F5344CB8AC3E}">
        <p14:creationId xmlns:p14="http://schemas.microsoft.com/office/powerpoint/2010/main" val="10858099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61B50-3987-5E38-6839-5C62F37E075C}"/>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C9A59144-C158-C460-7B52-E203033542F5}"/>
              </a:ext>
            </a:extLst>
          </p:cNvPr>
          <p:cNvPicPr>
            <a:picLocks noChangeAspect="1"/>
          </p:cNvPicPr>
          <p:nvPr/>
        </p:nvPicPr>
        <p:blipFill>
          <a:blip r:embed="rId2"/>
          <a:stretch>
            <a:fillRect/>
          </a:stretch>
        </p:blipFill>
        <p:spPr>
          <a:xfrm>
            <a:off x="424543" y="148693"/>
            <a:ext cx="1482075" cy="1355124"/>
          </a:xfrm>
          <a:prstGeom prst="rect">
            <a:avLst/>
          </a:prstGeom>
        </p:spPr>
      </p:pic>
      <p:pic>
        <p:nvPicPr>
          <p:cNvPr id="3" name="Imagen 2">
            <a:extLst>
              <a:ext uri="{FF2B5EF4-FFF2-40B4-BE49-F238E27FC236}">
                <a16:creationId xmlns:a16="http://schemas.microsoft.com/office/drawing/2014/main" id="{31057FC4-74C1-D2DE-B7E3-F11F702A9964}"/>
              </a:ext>
            </a:extLst>
          </p:cNvPr>
          <p:cNvPicPr>
            <a:picLocks noChangeAspect="1"/>
          </p:cNvPicPr>
          <p:nvPr/>
        </p:nvPicPr>
        <p:blipFill>
          <a:blip r:embed="rId3"/>
          <a:stretch>
            <a:fillRect/>
          </a:stretch>
        </p:blipFill>
        <p:spPr>
          <a:xfrm>
            <a:off x="10291133" y="88627"/>
            <a:ext cx="1243556" cy="1846261"/>
          </a:xfrm>
          <a:prstGeom prst="rect">
            <a:avLst/>
          </a:prstGeom>
        </p:spPr>
      </p:pic>
      <p:sp>
        <p:nvSpPr>
          <p:cNvPr id="5" name="CuadroTexto 4">
            <a:extLst>
              <a:ext uri="{FF2B5EF4-FFF2-40B4-BE49-F238E27FC236}">
                <a16:creationId xmlns:a16="http://schemas.microsoft.com/office/drawing/2014/main" id="{DB8F0D62-C2A4-4B79-18CB-83A42C996E39}"/>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76004A5C-8D1C-C252-3639-8BCEFCB82C07}"/>
              </a:ext>
            </a:extLst>
          </p:cNvPr>
          <p:cNvSpPr txBox="1"/>
          <p:nvPr/>
        </p:nvSpPr>
        <p:spPr>
          <a:xfrm>
            <a:off x="2587925" y="810883"/>
            <a:ext cx="7021901" cy="523220"/>
          </a:xfrm>
          <a:prstGeom prst="rect">
            <a:avLst/>
          </a:prstGeom>
          <a:noFill/>
        </p:spPr>
        <p:txBody>
          <a:bodyPr wrap="square" rtlCol="0">
            <a:spAutoFit/>
          </a:bodyPr>
          <a:lstStyle/>
          <a:p>
            <a:pPr algn="ctr"/>
            <a:r>
              <a:rPr lang="es-CL" sz="2800" dirty="0"/>
              <a:t>CONVIVENCIA ESCOLAR</a:t>
            </a:r>
          </a:p>
        </p:txBody>
      </p:sp>
      <p:graphicFrame>
        <p:nvGraphicFramePr>
          <p:cNvPr id="6" name="Tabla 5">
            <a:extLst>
              <a:ext uri="{FF2B5EF4-FFF2-40B4-BE49-F238E27FC236}">
                <a16:creationId xmlns:a16="http://schemas.microsoft.com/office/drawing/2014/main" id="{EE58FA3E-FB66-097D-5E15-75D685C5C039}"/>
              </a:ext>
            </a:extLst>
          </p:cNvPr>
          <p:cNvGraphicFramePr>
            <a:graphicFrameLocks noGrp="1"/>
          </p:cNvGraphicFramePr>
          <p:nvPr>
            <p:extLst>
              <p:ext uri="{D42A27DB-BD31-4B8C-83A1-F6EECF244321}">
                <p14:modId xmlns:p14="http://schemas.microsoft.com/office/powerpoint/2010/main" val="3900595015"/>
              </p:ext>
            </p:extLst>
          </p:nvPr>
        </p:nvGraphicFramePr>
        <p:xfrm>
          <a:off x="1907628" y="1763488"/>
          <a:ext cx="8607972" cy="4250361"/>
        </p:xfrm>
        <a:graphic>
          <a:graphicData uri="http://schemas.openxmlformats.org/drawingml/2006/table">
            <a:tbl>
              <a:tblPr firstRow="1" firstCol="1" bandRow="1"/>
              <a:tblGrid>
                <a:gridCol w="4303986">
                  <a:extLst>
                    <a:ext uri="{9D8B030D-6E8A-4147-A177-3AD203B41FA5}">
                      <a16:colId xmlns:a16="http://schemas.microsoft.com/office/drawing/2014/main" val="336869231"/>
                    </a:ext>
                  </a:extLst>
                </a:gridCol>
                <a:gridCol w="4303986">
                  <a:extLst>
                    <a:ext uri="{9D8B030D-6E8A-4147-A177-3AD203B41FA5}">
                      <a16:colId xmlns:a16="http://schemas.microsoft.com/office/drawing/2014/main" val="2655530394"/>
                    </a:ext>
                  </a:extLst>
                </a:gridCol>
              </a:tblGrid>
              <a:tr h="260402">
                <a:tc>
                  <a:txBody>
                    <a:bodyPr/>
                    <a:lstStyle/>
                    <a:p>
                      <a:pPr marL="457200" algn="just">
                        <a:lnSpc>
                          <a:spcPct val="107000"/>
                        </a:lnSpc>
                        <a:buNone/>
                      </a:pPr>
                      <a:r>
                        <a:rPr lang="es-CL"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AVANCES</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tc>
                  <a:txBody>
                    <a:bodyPr/>
                    <a:lstStyle/>
                    <a:p>
                      <a:pPr marL="457200" algn="just">
                        <a:lnSpc>
                          <a:spcPct val="107000"/>
                        </a:lnSpc>
                        <a:spcAft>
                          <a:spcPts val="800"/>
                        </a:spcAft>
                        <a:buNone/>
                      </a:pPr>
                      <a:r>
                        <a:rPr lang="es-CL" sz="1600"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DESAFÍOS</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9DC"/>
                    </a:solidFill>
                  </a:tcPr>
                </a:tc>
                <a:extLst>
                  <a:ext uri="{0D108BD9-81ED-4DB2-BD59-A6C34878D82A}">
                    <a16:rowId xmlns:a16="http://schemas.microsoft.com/office/drawing/2014/main" val="3258549486"/>
                  </a:ext>
                </a:extLst>
              </a:tr>
              <a:tr h="2579642">
                <a:tc>
                  <a:txBody>
                    <a:bodyPr/>
                    <a:lstStyle/>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-Equipo de convivencia educativa completo y cohesionado.</a:t>
                      </a:r>
                    </a:p>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-Presencia del equipo de CE en los recreos junto a los estudiantes, para fortalecer vínculos.</a:t>
                      </a:r>
                    </a:p>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-Orden en el protocolo de derivación a estudiante hacia CE.</a:t>
                      </a:r>
                    </a:p>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-Nuevas redes en el ámbito de la salud en otra comuna.</a:t>
                      </a:r>
                    </a:p>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-Las familias adhieren positivamente de las familias con las medidas formativas .</a:t>
                      </a:r>
                    </a:p>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 Equipo de docentes valora el trabajo del equipo CE.</a:t>
                      </a:r>
                    </a:p>
                    <a:p>
                      <a:pPr marL="457200" algn="just">
                        <a:lnSpc>
                          <a:spcPct val="107000"/>
                        </a:lnSpc>
                        <a:spcAft>
                          <a:spcPts val="800"/>
                        </a:spcAft>
                        <a:buNone/>
                      </a:pP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-Las Familias de los estudiantes, en general, manejan nivel básico de lengua de señas (barreras de comunicación)</a:t>
                      </a:r>
                    </a:p>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-Tiempo acotado para compartir con todo el equipo de CE ( por horas de contrato)</a:t>
                      </a:r>
                    </a:p>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-Tiempo inicial de inducción para nueva psicóloga.</a:t>
                      </a:r>
                    </a:p>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-Algunos apoderados, retrasan su presencia en las entrevistas solicitadas por CE, lo que complica la adquisición de los compromisos.</a:t>
                      </a:r>
                    </a:p>
                    <a:p>
                      <a:pPr algn="just">
                        <a:lnSpc>
                          <a:spcPct val="107000"/>
                        </a:lnSpc>
                        <a:spcAft>
                          <a:spcPts val="800"/>
                        </a:spcAft>
                        <a:buNone/>
                      </a:pPr>
                      <a:r>
                        <a:rPr lang="es-CL" sz="1600" kern="100" dirty="0">
                          <a:effectLst/>
                          <a:latin typeface="Calibri" panose="020F0502020204030204" pitchFamily="34" charset="0"/>
                          <a:ea typeface="Calibri" panose="020F0502020204030204" pitchFamily="34" charset="0"/>
                          <a:cs typeface="Times New Roman" panose="02020603050405020304" pitchFamily="18" charset="0"/>
                        </a:rPr>
                        <a:t>- Falta de lugares de derivación para los estudiantes.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24385013"/>
                  </a:ext>
                </a:extLst>
              </a:tr>
            </a:tbl>
          </a:graphicData>
        </a:graphic>
      </p:graphicFrame>
    </p:spTree>
    <p:extLst>
      <p:ext uri="{BB962C8B-B14F-4D97-AF65-F5344CB8AC3E}">
        <p14:creationId xmlns:p14="http://schemas.microsoft.com/office/powerpoint/2010/main" val="3074636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D94BF-F66E-D4FA-37CF-B71335FCBA2F}"/>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5E655CAB-A8A1-951C-8CE6-04379712DA32}"/>
              </a:ext>
            </a:extLst>
          </p:cNvPr>
          <p:cNvPicPr>
            <a:picLocks noChangeAspect="1"/>
          </p:cNvPicPr>
          <p:nvPr/>
        </p:nvPicPr>
        <p:blipFill>
          <a:blip r:embed="rId2"/>
          <a:stretch>
            <a:fillRect/>
          </a:stretch>
        </p:blipFill>
        <p:spPr>
          <a:xfrm>
            <a:off x="424544" y="148693"/>
            <a:ext cx="1640740" cy="1500199"/>
          </a:xfrm>
          <a:prstGeom prst="rect">
            <a:avLst/>
          </a:prstGeom>
        </p:spPr>
      </p:pic>
      <p:pic>
        <p:nvPicPr>
          <p:cNvPr id="3" name="Imagen 2">
            <a:extLst>
              <a:ext uri="{FF2B5EF4-FFF2-40B4-BE49-F238E27FC236}">
                <a16:creationId xmlns:a16="http://schemas.microsoft.com/office/drawing/2014/main" id="{D1A2ADFB-D08B-D7B6-DD09-60DD961F0DFD}"/>
              </a:ext>
            </a:extLst>
          </p:cNvPr>
          <p:cNvPicPr>
            <a:picLocks noChangeAspect="1"/>
          </p:cNvPicPr>
          <p:nvPr/>
        </p:nvPicPr>
        <p:blipFill>
          <a:blip r:embed="rId3"/>
          <a:stretch>
            <a:fillRect/>
          </a:stretch>
        </p:blipFill>
        <p:spPr>
          <a:xfrm>
            <a:off x="10097419" y="148693"/>
            <a:ext cx="1087651" cy="1614795"/>
          </a:xfrm>
          <a:prstGeom prst="rect">
            <a:avLst/>
          </a:prstGeom>
        </p:spPr>
      </p:pic>
      <p:sp>
        <p:nvSpPr>
          <p:cNvPr id="5" name="CuadroTexto 4">
            <a:extLst>
              <a:ext uri="{FF2B5EF4-FFF2-40B4-BE49-F238E27FC236}">
                <a16:creationId xmlns:a16="http://schemas.microsoft.com/office/drawing/2014/main" id="{15F477E8-9EB8-7F26-E286-79C31C756492}"/>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0519072E-F0B3-269F-7CA0-A09AB3A1E00B}"/>
              </a:ext>
            </a:extLst>
          </p:cNvPr>
          <p:cNvSpPr txBox="1"/>
          <p:nvPr/>
        </p:nvSpPr>
        <p:spPr>
          <a:xfrm>
            <a:off x="2587925" y="810883"/>
            <a:ext cx="7021901" cy="523220"/>
          </a:xfrm>
          <a:prstGeom prst="rect">
            <a:avLst/>
          </a:prstGeom>
          <a:noFill/>
        </p:spPr>
        <p:txBody>
          <a:bodyPr wrap="square" rtlCol="0">
            <a:spAutoFit/>
          </a:bodyPr>
          <a:lstStyle/>
          <a:p>
            <a:pPr algn="ctr"/>
            <a:r>
              <a:rPr lang="es-CL" sz="2800" dirty="0"/>
              <a:t>Cumplimiento PME  Liderazgo</a:t>
            </a:r>
          </a:p>
        </p:txBody>
      </p:sp>
      <p:graphicFrame>
        <p:nvGraphicFramePr>
          <p:cNvPr id="8" name="Tabla 7">
            <a:extLst>
              <a:ext uri="{FF2B5EF4-FFF2-40B4-BE49-F238E27FC236}">
                <a16:creationId xmlns:a16="http://schemas.microsoft.com/office/drawing/2014/main" id="{B02441A7-A9CD-D733-795D-0809002E78ED}"/>
              </a:ext>
            </a:extLst>
          </p:cNvPr>
          <p:cNvGraphicFramePr>
            <a:graphicFrameLocks noGrp="1"/>
          </p:cNvGraphicFramePr>
          <p:nvPr>
            <p:extLst>
              <p:ext uri="{D42A27DB-BD31-4B8C-83A1-F6EECF244321}">
                <p14:modId xmlns:p14="http://schemas.microsoft.com/office/powerpoint/2010/main" val="2367358452"/>
              </p:ext>
            </p:extLst>
          </p:nvPr>
        </p:nvGraphicFramePr>
        <p:xfrm>
          <a:off x="2017986" y="1763488"/>
          <a:ext cx="8371490" cy="4313988"/>
        </p:xfrm>
        <a:graphic>
          <a:graphicData uri="http://schemas.openxmlformats.org/drawingml/2006/table">
            <a:tbl>
              <a:tblPr firstRow="1" firstCol="1" bandRow="1"/>
              <a:tblGrid>
                <a:gridCol w="7117392">
                  <a:extLst>
                    <a:ext uri="{9D8B030D-6E8A-4147-A177-3AD203B41FA5}">
                      <a16:colId xmlns:a16="http://schemas.microsoft.com/office/drawing/2014/main" val="3289567576"/>
                    </a:ext>
                  </a:extLst>
                </a:gridCol>
                <a:gridCol w="1254098">
                  <a:extLst>
                    <a:ext uri="{9D8B030D-6E8A-4147-A177-3AD203B41FA5}">
                      <a16:colId xmlns:a16="http://schemas.microsoft.com/office/drawing/2014/main" val="2505810265"/>
                    </a:ext>
                  </a:extLst>
                </a:gridCol>
              </a:tblGrid>
              <a:tr h="329742">
                <a:tc>
                  <a:txBody>
                    <a:bodyPr/>
                    <a:lstStyle/>
                    <a:p>
                      <a:pPr>
                        <a:lnSpc>
                          <a:spcPct val="107000"/>
                        </a:lnSpc>
                        <a:spcAft>
                          <a:spcPts val="800"/>
                        </a:spcAft>
                        <a:buNone/>
                      </a:pPr>
                      <a:r>
                        <a:rPr lang="es-CL" sz="1800"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Acciones</a:t>
                      </a:r>
                      <a:endParaRPr lang="es-CL"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buNone/>
                      </a:pPr>
                      <a:r>
                        <a:rPr lang="es-CL" sz="1800"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Cumplimiento</a:t>
                      </a:r>
                      <a:endParaRPr lang="es-CL"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29000010"/>
                  </a:ext>
                </a:extLst>
              </a:tr>
              <a:tr h="674751">
                <a:tc>
                  <a:txBody>
                    <a:bodyPr/>
                    <a:lstStyle/>
                    <a:p>
                      <a:pPr>
                        <a:lnSpc>
                          <a:spcPct val="107000"/>
                        </a:lnSpc>
                        <a:spcAft>
                          <a:spcPts val="800"/>
                        </a:spcAft>
                        <a:buNone/>
                      </a:pPr>
                      <a:r>
                        <a:rPr lang="es-CL" sz="1800" kern="100">
                          <a:effectLst/>
                          <a:latin typeface="Calibri" panose="020F0502020204030204" pitchFamily="34" charset="0"/>
                          <a:ea typeface="Calibri" panose="020F0502020204030204" pitchFamily="34" charset="0"/>
                          <a:cs typeface="Times New Roman" panose="02020603050405020304" pitchFamily="18" charset="0"/>
                        </a:rPr>
                        <a:t>1.- En reunión de equipo de gestión y en consejo docente se revisa y actualiza protocolo y plan de acompañamiento al aula.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800" kern="1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8401976"/>
                  </a:ext>
                </a:extLst>
              </a:tr>
              <a:tr h="674751">
                <a:tc>
                  <a:txBody>
                    <a:bodyPr/>
                    <a:lstStyle/>
                    <a:p>
                      <a:pPr>
                        <a:lnSpc>
                          <a:spcPct val="107000"/>
                        </a:lnSpc>
                        <a:spcAft>
                          <a:spcPts val="800"/>
                        </a:spcAft>
                        <a:buNone/>
                      </a:pPr>
                      <a:r>
                        <a:rPr lang="es-CL" sz="1800" kern="100">
                          <a:effectLst/>
                          <a:latin typeface="Calibri" panose="020F0502020204030204" pitchFamily="34" charset="0"/>
                          <a:ea typeface="Calibri" panose="020F0502020204030204" pitchFamily="34" charset="0"/>
                          <a:cs typeface="Times New Roman" panose="02020603050405020304" pitchFamily="18" charset="0"/>
                        </a:rPr>
                        <a:t> 2.- Se revisa y acuerda plan de acompañamiento al aula por parte con foco definido en pauta de acompañamiento.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800" kern="100">
                          <a:effectLst/>
                          <a:latin typeface="Calibri" panose="020F0502020204030204" pitchFamily="34" charset="0"/>
                          <a:ea typeface="Calibri" panose="020F0502020204030204" pitchFamily="34" charset="0"/>
                          <a:cs typeface="Times New Roman" panose="02020603050405020304" pitchFamily="18" charset="0"/>
                        </a:rPr>
                        <a:t>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7218478"/>
                  </a:ext>
                </a:extLst>
              </a:tr>
              <a:tr h="736180">
                <a:tc>
                  <a:txBody>
                    <a:bodyPr/>
                    <a:lstStyle/>
                    <a:p>
                      <a:pPr>
                        <a:lnSpc>
                          <a:spcPct val="107000"/>
                        </a:lnSpc>
                        <a:spcAft>
                          <a:spcPts val="800"/>
                        </a:spcAft>
                        <a:buNone/>
                      </a:pPr>
                      <a:r>
                        <a:rPr lang="es-CL" sz="1800" kern="0">
                          <a:effectLst/>
                          <a:latin typeface="Calibri" panose="020F0502020204030204" pitchFamily="34" charset="0"/>
                          <a:ea typeface="Calibri" panose="020F0502020204030204" pitchFamily="34" charset="0"/>
                          <a:cs typeface="Calibri" panose="020F0502020204030204" pitchFamily="34" charset="0"/>
                        </a:rPr>
                        <a:t>3.-</a:t>
                      </a:r>
                      <a:r>
                        <a:rPr lang="es-CL" sz="1800" kern="100">
                          <a:effectLst/>
                          <a:latin typeface="Calibri" panose="020F0502020204030204" pitchFamily="34" charset="0"/>
                          <a:ea typeface="Calibri" panose="020F0502020204030204" pitchFamily="34" charset="0"/>
                          <a:cs typeface="Times New Roman" panose="02020603050405020304" pitchFamily="18" charset="0"/>
                        </a:rPr>
                        <a:t> Creación de instrumento evaluativo diversificado, para que los estudiantes evalúen las actividades de efemérides y encuentros realizados.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800" kern="1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3214339"/>
                  </a:ext>
                </a:extLst>
              </a:tr>
              <a:tr h="1654329">
                <a:tc>
                  <a:txBody>
                    <a:bodyPr/>
                    <a:lstStyle/>
                    <a:p>
                      <a:pPr>
                        <a:lnSpc>
                          <a:spcPct val="107000"/>
                        </a:lnSpc>
                        <a:spcAft>
                          <a:spcPts val="800"/>
                        </a:spcAft>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4.- En consejo general y/o reuniones por ciclo, se realiza reflexión sobre elementos cuantitativos y cualitativos del plan de</a:t>
                      </a:r>
                    </a:p>
                    <a:p>
                      <a:pPr>
                        <a:lnSpc>
                          <a:spcPct val="107000"/>
                        </a:lnSpc>
                        <a:spcAft>
                          <a:spcPts val="800"/>
                        </a:spcAft>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monitoreo y alfabetización emocional, que permitan generar acciones de mejora desde lo objetivo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46456795"/>
                  </a:ext>
                </a:extLst>
              </a:tr>
            </a:tbl>
          </a:graphicData>
        </a:graphic>
      </p:graphicFrame>
    </p:spTree>
    <p:extLst>
      <p:ext uri="{BB962C8B-B14F-4D97-AF65-F5344CB8AC3E}">
        <p14:creationId xmlns:p14="http://schemas.microsoft.com/office/powerpoint/2010/main" val="3449938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615F5-9153-794E-DA44-2628C5B6F464}"/>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68DFF334-775D-B3ED-C877-880053E55C8F}"/>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0E014F8C-E6B7-C515-4F13-516DF64807D3}"/>
              </a:ext>
            </a:extLst>
          </p:cNvPr>
          <p:cNvPicPr>
            <a:picLocks noChangeAspect="1"/>
          </p:cNvPicPr>
          <p:nvPr/>
        </p:nvPicPr>
        <p:blipFill>
          <a:blip r:embed="rId3"/>
          <a:stretch>
            <a:fillRect/>
          </a:stretch>
        </p:blipFill>
        <p:spPr>
          <a:xfrm>
            <a:off x="10613366" y="149362"/>
            <a:ext cx="1243556" cy="1846261"/>
          </a:xfrm>
          <a:prstGeom prst="rect">
            <a:avLst/>
          </a:prstGeom>
        </p:spPr>
      </p:pic>
      <p:sp>
        <p:nvSpPr>
          <p:cNvPr id="4" name="CuadroTexto 3">
            <a:extLst>
              <a:ext uri="{FF2B5EF4-FFF2-40B4-BE49-F238E27FC236}">
                <a16:creationId xmlns:a16="http://schemas.microsoft.com/office/drawing/2014/main" id="{B6EB9CCA-0B86-1634-64EC-F865C3A2FFE8}"/>
              </a:ext>
            </a:extLst>
          </p:cNvPr>
          <p:cNvSpPr txBox="1"/>
          <p:nvPr/>
        </p:nvSpPr>
        <p:spPr>
          <a:xfrm>
            <a:off x="2587925" y="810883"/>
            <a:ext cx="7021901" cy="523220"/>
          </a:xfrm>
          <a:prstGeom prst="rect">
            <a:avLst/>
          </a:prstGeom>
          <a:noFill/>
        </p:spPr>
        <p:txBody>
          <a:bodyPr wrap="square" rtlCol="0">
            <a:spAutoFit/>
          </a:bodyPr>
          <a:lstStyle/>
          <a:p>
            <a:pPr algn="ctr"/>
            <a:r>
              <a:rPr lang="es-CL" sz="2800" dirty="0"/>
              <a:t>Dimensión liderazgo </a:t>
            </a:r>
          </a:p>
        </p:txBody>
      </p:sp>
      <p:graphicFrame>
        <p:nvGraphicFramePr>
          <p:cNvPr id="7" name="Tabla 6">
            <a:extLst>
              <a:ext uri="{FF2B5EF4-FFF2-40B4-BE49-F238E27FC236}">
                <a16:creationId xmlns:a16="http://schemas.microsoft.com/office/drawing/2014/main" id="{63AAC58B-FE20-DFF2-7BB9-86A296684D9A}"/>
              </a:ext>
            </a:extLst>
          </p:cNvPr>
          <p:cNvGraphicFramePr>
            <a:graphicFrameLocks noGrp="1"/>
          </p:cNvGraphicFramePr>
          <p:nvPr>
            <p:extLst>
              <p:ext uri="{D42A27DB-BD31-4B8C-83A1-F6EECF244321}">
                <p14:modId xmlns:p14="http://schemas.microsoft.com/office/powerpoint/2010/main" val="1030017297"/>
              </p:ext>
            </p:extLst>
          </p:nvPr>
        </p:nvGraphicFramePr>
        <p:xfrm>
          <a:off x="2364829" y="1602811"/>
          <a:ext cx="7851226" cy="4145473"/>
        </p:xfrm>
        <a:graphic>
          <a:graphicData uri="http://schemas.openxmlformats.org/drawingml/2006/table">
            <a:tbl>
              <a:tblPr firstRow="1" firstCol="1" bandRow="1"/>
              <a:tblGrid>
                <a:gridCol w="6334183">
                  <a:extLst>
                    <a:ext uri="{9D8B030D-6E8A-4147-A177-3AD203B41FA5}">
                      <a16:colId xmlns:a16="http://schemas.microsoft.com/office/drawing/2014/main" val="3333999701"/>
                    </a:ext>
                  </a:extLst>
                </a:gridCol>
                <a:gridCol w="1517043">
                  <a:extLst>
                    <a:ext uri="{9D8B030D-6E8A-4147-A177-3AD203B41FA5}">
                      <a16:colId xmlns:a16="http://schemas.microsoft.com/office/drawing/2014/main" val="3296758737"/>
                    </a:ext>
                  </a:extLst>
                </a:gridCol>
              </a:tblGrid>
              <a:tr h="179059">
                <a:tc>
                  <a:txBody>
                    <a:bodyPr/>
                    <a:lstStyle/>
                    <a:p>
                      <a:pPr>
                        <a:lnSpc>
                          <a:spcPct val="107000"/>
                        </a:lnSpc>
                        <a:spcAft>
                          <a:spcPts val="800"/>
                        </a:spcAft>
                        <a:buNone/>
                      </a:pPr>
                      <a:r>
                        <a:rPr lang="es-CL"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Acciones</a:t>
                      </a: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buNone/>
                      </a:pPr>
                      <a:r>
                        <a:rPr lang="es-CL" sz="1800"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Cumplimiento</a:t>
                      </a:r>
                      <a:endParaRPr lang="es-CL"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91423561"/>
                  </a:ext>
                </a:extLst>
              </a:tr>
              <a:tr h="366408">
                <a:tc>
                  <a:txBody>
                    <a:bodyPr/>
                    <a:lstStyle/>
                    <a:p>
                      <a:pPr>
                        <a:lnSpc>
                          <a:spcPct val="107000"/>
                        </a:lnSpc>
                        <a:spcAft>
                          <a:spcPts val="800"/>
                        </a:spcAft>
                        <a:buNone/>
                      </a:pPr>
                      <a:r>
                        <a:rPr lang="es-CL" sz="1800" kern="100">
                          <a:effectLst/>
                          <a:latin typeface="Calibri" panose="020F0502020204030204" pitchFamily="34" charset="0"/>
                          <a:ea typeface="Calibri" panose="020F0502020204030204" pitchFamily="34" charset="0"/>
                          <a:cs typeface="Times New Roman" panose="02020603050405020304" pitchFamily="18" charset="0"/>
                        </a:rPr>
                        <a:t>1.- Evaluación de acciones de planes por normativa y propuestas de mejoras para responder de mejor manera al PEI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800" kern="1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1846268"/>
                  </a:ext>
                </a:extLst>
              </a:tr>
              <a:tr h="399765">
                <a:tc>
                  <a:txBody>
                    <a:bodyPr/>
                    <a:lstStyle/>
                    <a:p>
                      <a:pPr>
                        <a:lnSpc>
                          <a:spcPct val="107000"/>
                        </a:lnSpc>
                        <a:spcAft>
                          <a:spcPts val="800"/>
                        </a:spcAft>
                        <a:buNone/>
                      </a:pPr>
                      <a:r>
                        <a:rPr lang="es-CL" sz="1800" kern="100">
                          <a:effectLst/>
                          <a:latin typeface="Calibri" panose="020F0502020204030204" pitchFamily="34" charset="0"/>
                          <a:ea typeface="Calibri" panose="020F0502020204030204" pitchFamily="34" charset="0"/>
                          <a:cs typeface="Times New Roman" panose="02020603050405020304" pitchFamily="18" charset="0"/>
                        </a:rPr>
                        <a:t>2.- Presentación de planes por normativa y medio ambiente, adecuados según las evaluaciones 2023 y ajustan según necesidades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800" kern="1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4939452"/>
                  </a:ext>
                </a:extLst>
              </a:tr>
              <a:tr h="553756">
                <a:tc>
                  <a:txBody>
                    <a:bodyPr/>
                    <a:lstStyle/>
                    <a:p>
                      <a:pPr>
                        <a:lnSpc>
                          <a:spcPct val="107000"/>
                        </a:lnSpc>
                        <a:spcAft>
                          <a:spcPts val="800"/>
                        </a:spcAft>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3.- Reuniones semanales de  equipo de gestión compuesto por equipo directivo, coordinadores de ciclo y representante gremio docente, para hacer seguimiento de las acciones planificadas y aquellas emergentes.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800" kern="1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4318364"/>
                  </a:ext>
                </a:extLst>
              </a:tr>
              <a:tr h="864257">
                <a:tc>
                  <a:txBody>
                    <a:bodyPr/>
                    <a:lstStyle/>
                    <a:p>
                      <a:pPr>
                        <a:lnSpc>
                          <a:spcPct val="107000"/>
                        </a:lnSpc>
                        <a:spcAft>
                          <a:spcPts val="800"/>
                        </a:spcAft>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4.- Coordinación para que docentes que voluntariamente deseen ser acompañados o acompañen a un para en aula, completando documento de reflexión sobre los objetivos planteados</a:t>
                      </a:r>
                    </a:p>
                    <a:p>
                      <a:pPr>
                        <a:lnSpc>
                          <a:spcPct val="107000"/>
                        </a:lnSpc>
                        <a:spcAft>
                          <a:spcPts val="800"/>
                        </a:spcAft>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8900584"/>
                  </a:ext>
                </a:extLst>
              </a:tr>
            </a:tbl>
          </a:graphicData>
        </a:graphic>
      </p:graphicFrame>
    </p:spTree>
    <p:extLst>
      <p:ext uri="{BB962C8B-B14F-4D97-AF65-F5344CB8AC3E}">
        <p14:creationId xmlns:p14="http://schemas.microsoft.com/office/powerpoint/2010/main" val="872475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D39A0-4C0B-4D56-1A9B-8D8C8B7A76AF}"/>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3580725F-6CB4-A632-1163-D2C93D18D502}"/>
              </a:ext>
            </a:extLst>
          </p:cNvPr>
          <p:cNvPicPr>
            <a:picLocks noChangeAspect="1"/>
          </p:cNvPicPr>
          <p:nvPr/>
        </p:nvPicPr>
        <p:blipFill>
          <a:blip r:embed="rId2"/>
          <a:stretch>
            <a:fillRect/>
          </a:stretch>
        </p:blipFill>
        <p:spPr>
          <a:xfrm>
            <a:off x="424543" y="366282"/>
            <a:ext cx="1325116" cy="1211610"/>
          </a:xfrm>
          <a:prstGeom prst="rect">
            <a:avLst/>
          </a:prstGeom>
        </p:spPr>
      </p:pic>
      <p:pic>
        <p:nvPicPr>
          <p:cNvPr id="3" name="Imagen 2">
            <a:extLst>
              <a:ext uri="{FF2B5EF4-FFF2-40B4-BE49-F238E27FC236}">
                <a16:creationId xmlns:a16="http://schemas.microsoft.com/office/drawing/2014/main" id="{5E55582F-3852-B0B3-4309-38405359F487}"/>
              </a:ext>
            </a:extLst>
          </p:cNvPr>
          <p:cNvPicPr>
            <a:picLocks noChangeAspect="1"/>
          </p:cNvPicPr>
          <p:nvPr/>
        </p:nvPicPr>
        <p:blipFill>
          <a:blip r:embed="rId3"/>
          <a:stretch>
            <a:fillRect/>
          </a:stretch>
        </p:blipFill>
        <p:spPr>
          <a:xfrm>
            <a:off x="10448092" y="164690"/>
            <a:ext cx="1087651" cy="1614795"/>
          </a:xfrm>
          <a:prstGeom prst="rect">
            <a:avLst/>
          </a:prstGeom>
        </p:spPr>
      </p:pic>
      <p:sp>
        <p:nvSpPr>
          <p:cNvPr id="5" name="CuadroTexto 4">
            <a:extLst>
              <a:ext uri="{FF2B5EF4-FFF2-40B4-BE49-F238E27FC236}">
                <a16:creationId xmlns:a16="http://schemas.microsoft.com/office/drawing/2014/main" id="{47576EB0-07E0-23F1-03D4-B2FF8B5AB4C2}"/>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E1947D22-C6DA-5B94-C014-6042EEE8A4BD}"/>
              </a:ext>
            </a:extLst>
          </p:cNvPr>
          <p:cNvSpPr txBox="1"/>
          <p:nvPr/>
        </p:nvSpPr>
        <p:spPr>
          <a:xfrm>
            <a:off x="2587925" y="810883"/>
            <a:ext cx="7021901" cy="523220"/>
          </a:xfrm>
          <a:prstGeom prst="rect">
            <a:avLst/>
          </a:prstGeom>
          <a:noFill/>
        </p:spPr>
        <p:txBody>
          <a:bodyPr wrap="square" rtlCol="0">
            <a:spAutoFit/>
          </a:bodyPr>
          <a:lstStyle/>
          <a:p>
            <a:pPr algn="ctr"/>
            <a:r>
              <a:rPr lang="es-CL" sz="2800" dirty="0"/>
              <a:t>Recursos</a:t>
            </a:r>
          </a:p>
        </p:txBody>
      </p:sp>
      <p:graphicFrame>
        <p:nvGraphicFramePr>
          <p:cNvPr id="6" name="Tabla 5">
            <a:extLst>
              <a:ext uri="{FF2B5EF4-FFF2-40B4-BE49-F238E27FC236}">
                <a16:creationId xmlns:a16="http://schemas.microsoft.com/office/drawing/2014/main" id="{B7C73DD6-AC0E-4212-CC26-53A400D7E7A0}"/>
              </a:ext>
            </a:extLst>
          </p:cNvPr>
          <p:cNvGraphicFramePr>
            <a:graphicFrameLocks noGrp="1"/>
          </p:cNvGraphicFramePr>
          <p:nvPr>
            <p:extLst>
              <p:ext uri="{D42A27DB-BD31-4B8C-83A1-F6EECF244321}">
                <p14:modId xmlns:p14="http://schemas.microsoft.com/office/powerpoint/2010/main" val="2349967679"/>
              </p:ext>
            </p:extLst>
          </p:nvPr>
        </p:nvGraphicFramePr>
        <p:xfrm>
          <a:off x="1292460" y="1857176"/>
          <a:ext cx="9033953" cy="4462730"/>
        </p:xfrm>
        <a:graphic>
          <a:graphicData uri="http://schemas.openxmlformats.org/drawingml/2006/table">
            <a:tbl>
              <a:tblPr firstRow="1" firstCol="1" bandRow="1"/>
              <a:tblGrid>
                <a:gridCol w="7672924">
                  <a:extLst>
                    <a:ext uri="{9D8B030D-6E8A-4147-A177-3AD203B41FA5}">
                      <a16:colId xmlns:a16="http://schemas.microsoft.com/office/drawing/2014/main" val="1289309989"/>
                    </a:ext>
                  </a:extLst>
                </a:gridCol>
                <a:gridCol w="1361029">
                  <a:extLst>
                    <a:ext uri="{9D8B030D-6E8A-4147-A177-3AD203B41FA5}">
                      <a16:colId xmlns:a16="http://schemas.microsoft.com/office/drawing/2014/main" val="3785197898"/>
                    </a:ext>
                  </a:extLst>
                </a:gridCol>
              </a:tblGrid>
              <a:tr h="409775">
                <a:tc>
                  <a:txBody>
                    <a:bodyPr/>
                    <a:lstStyle/>
                    <a:p>
                      <a:pPr>
                        <a:lnSpc>
                          <a:spcPct val="107000"/>
                        </a:lnSpc>
                        <a:spcAft>
                          <a:spcPts val="800"/>
                        </a:spcAft>
                        <a:buNone/>
                      </a:pPr>
                      <a:r>
                        <a:rPr lang="es-CL" sz="2000"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Acciones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buNone/>
                      </a:pPr>
                      <a:r>
                        <a:rPr lang="es-CL" sz="2000"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Cumplimiento</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59202381"/>
                  </a:ext>
                </a:extLst>
              </a:tr>
              <a:tr h="409775">
                <a:tc>
                  <a:txBody>
                    <a:bodyPr/>
                    <a:lstStyle/>
                    <a:p>
                      <a:pPr>
                        <a:lnSpc>
                          <a:spcPct val="107000"/>
                        </a:lnSpc>
                        <a:spcAft>
                          <a:spcPts val="800"/>
                        </a:spcAft>
                        <a:buNone/>
                      </a:pPr>
                      <a:r>
                        <a:rPr lang="es-CL" sz="2000" kern="100">
                          <a:effectLst/>
                          <a:latin typeface="Calibri" panose="020F0502020204030204" pitchFamily="34" charset="0"/>
                          <a:ea typeface="Calibri" panose="020F0502020204030204" pitchFamily="34" charset="0"/>
                          <a:cs typeface="Times New Roman" panose="02020603050405020304" pitchFamily="18" charset="0"/>
                        </a:rPr>
                        <a:t>1.- Se ejecuta el 90% de los recursos de caja chica y giro global, entregados a la escuela.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1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8604942"/>
                  </a:ext>
                </a:extLst>
              </a:tr>
              <a:tr h="1510098">
                <a:tc>
                  <a:txBody>
                    <a:bodyPr/>
                    <a:lstStyle/>
                    <a:p>
                      <a:pPr>
                        <a:lnSpc>
                          <a:spcPct val="107000"/>
                        </a:lnSpc>
                        <a:spcAft>
                          <a:spcPts val="800"/>
                        </a:spcAft>
                        <a:buNone/>
                      </a:pPr>
                      <a:r>
                        <a:rPr lang="es-CL" sz="2000" kern="100" dirty="0">
                          <a:effectLst/>
                          <a:latin typeface="Calibri" panose="020F0502020204030204" pitchFamily="34" charset="0"/>
                          <a:ea typeface="Calibri" panose="020F0502020204030204" pitchFamily="34" charset="0"/>
                          <a:cs typeface="Times New Roman" panose="02020603050405020304" pitchFamily="18" charset="0"/>
                        </a:rPr>
                        <a:t>2.- Difusión en correos institucionales del 100% de los funcionarios sin licencia o permiso, los protocolo de</a:t>
                      </a:r>
                    </a:p>
                    <a:p>
                      <a:pPr>
                        <a:lnSpc>
                          <a:spcPct val="107000"/>
                        </a:lnSpc>
                        <a:spcAft>
                          <a:spcPts val="800"/>
                        </a:spcAft>
                        <a:buNone/>
                      </a:pPr>
                      <a:r>
                        <a:rPr lang="es-CL" sz="2000" kern="100" dirty="0">
                          <a:effectLst/>
                          <a:latin typeface="Calibri" panose="020F0502020204030204" pitchFamily="34" charset="0"/>
                          <a:ea typeface="Calibri" panose="020F0502020204030204" pitchFamily="34" charset="0"/>
                          <a:cs typeface="Times New Roman" panose="02020603050405020304" pitchFamily="18" charset="0"/>
                        </a:rPr>
                        <a:t>administrativos, MALS y Reglamento de orden y seguridad que nos rigen.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1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0644852"/>
                  </a:ext>
                </a:extLst>
              </a:tr>
              <a:tr h="838522">
                <a:tc>
                  <a:txBody>
                    <a:bodyPr/>
                    <a:lstStyle/>
                    <a:p>
                      <a:pPr>
                        <a:lnSpc>
                          <a:spcPct val="107000"/>
                        </a:lnSpc>
                        <a:spcAft>
                          <a:spcPts val="800"/>
                        </a:spcAft>
                        <a:buNone/>
                      </a:pPr>
                      <a:r>
                        <a:rPr lang="es-CL" sz="2000" kern="100">
                          <a:effectLst/>
                          <a:latin typeface="Calibri" panose="020F0502020204030204" pitchFamily="34" charset="0"/>
                          <a:ea typeface="Calibri" panose="020F0502020204030204" pitchFamily="34" charset="0"/>
                          <a:cs typeface="Times New Roman" panose="02020603050405020304" pitchFamily="18" charset="0"/>
                        </a:rPr>
                        <a:t>3.- Capacitación referida a integración sensorial, asociada a desregulaciones emocionales y conductuales.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1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8369296"/>
                  </a:ext>
                </a:extLst>
              </a:tr>
              <a:tr h="838522">
                <a:tc>
                  <a:txBody>
                    <a:bodyPr/>
                    <a:lstStyle/>
                    <a:p>
                      <a:pPr>
                        <a:lnSpc>
                          <a:spcPct val="107000"/>
                        </a:lnSpc>
                        <a:spcAft>
                          <a:spcPts val="800"/>
                        </a:spcAft>
                        <a:buNone/>
                      </a:pPr>
                      <a:r>
                        <a:rPr lang="es-CL" sz="2000" kern="100">
                          <a:effectLst/>
                          <a:latin typeface="Calibri" panose="020F0502020204030204" pitchFamily="34" charset="0"/>
                          <a:ea typeface="Calibri" panose="020F0502020204030204" pitchFamily="34" charset="0"/>
                          <a:cs typeface="Times New Roman" panose="02020603050405020304" pitchFamily="18" charset="0"/>
                        </a:rPr>
                        <a:t>4.- Capacitación para AAEE de la educación no profesionales, que responda al perfil específico que la escuela requiere de sus AAEE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1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7538383"/>
                  </a:ext>
                </a:extLst>
              </a:tr>
            </a:tbl>
          </a:graphicData>
        </a:graphic>
      </p:graphicFrame>
    </p:spTree>
    <p:extLst>
      <p:ext uri="{BB962C8B-B14F-4D97-AF65-F5344CB8AC3E}">
        <p14:creationId xmlns:p14="http://schemas.microsoft.com/office/powerpoint/2010/main" val="3456629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FCCC6F17-167F-32B7-8DA0-054F6FCE9FAE}"/>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F6816BF8-6E8C-6E76-7DBB-A0BE64772144}"/>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B8F9428B-F802-8374-12CC-E4FCA7FF4214}"/>
              </a:ext>
            </a:extLst>
          </p:cNvPr>
          <p:cNvSpPr txBox="1"/>
          <p:nvPr/>
        </p:nvSpPr>
        <p:spPr>
          <a:xfrm>
            <a:off x="424542" y="1994953"/>
            <a:ext cx="11305003" cy="3453381"/>
          </a:xfrm>
          <a:prstGeom prst="rect">
            <a:avLst/>
          </a:prstGeom>
          <a:noFill/>
        </p:spPr>
        <p:txBody>
          <a:bodyPr wrap="square">
            <a:spAutoFit/>
          </a:bodyPr>
          <a:lstStyle/>
          <a:p>
            <a:pPr marL="630555" algn="just">
              <a:lnSpc>
                <a:spcPct val="107000"/>
              </a:lnSpc>
              <a:spcAft>
                <a:spcPts val="800"/>
              </a:spcAft>
              <a:buNone/>
            </a:pPr>
            <a:r>
              <a:rPr lang="es-MX" sz="2400" b="1" kern="100" dirty="0">
                <a:effectLst/>
                <a:latin typeface="Calibri" panose="020F0502020204030204" pitchFamily="34" charset="0"/>
                <a:ea typeface="Calibri" panose="020F0502020204030204" pitchFamily="34" charset="0"/>
                <a:cs typeface="Times New Roman" panose="02020603050405020304" pitchFamily="18" charset="0"/>
              </a:rPr>
              <a:t>Metas y resultados de aprendizaje</a:t>
            </a:r>
            <a:endParaRPr lang="es-CL"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s-MX" sz="2000" b="1" kern="100" dirty="0">
                <a:effectLst/>
                <a:latin typeface="Calibri" panose="020F0502020204030204" pitchFamily="34" charset="0"/>
                <a:ea typeface="Calibri" panose="020F0502020204030204" pitchFamily="34" charset="0"/>
                <a:cs typeface="Times New Roman" panose="02020603050405020304" pitchFamily="18" charset="0"/>
              </a:rPr>
              <a:t>                                    i)  DESARROLLO EMOCIONAL:</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buNone/>
            </a:pPr>
            <a:r>
              <a:rPr lang="es-MX" sz="2000" kern="100" dirty="0">
                <a:effectLst/>
                <a:latin typeface="Calibri" panose="020F0502020204030204" pitchFamily="34" charset="0"/>
                <a:ea typeface="Calibri" panose="020F0502020204030204" pitchFamily="34" charset="0"/>
                <a:cs typeface="Times New Roman" panose="02020603050405020304" pitchFamily="18" charset="0"/>
              </a:rPr>
              <a:t>   Dado que el DIA no es pertinente para los estudiantes de la escuela, por la cantidad de barreras que presenta.  La escuela desarrollo dos instrumentos de evaluación, considerando las dificultades de comprensión lingüística que se genera en estudiantes con desarrollo de señas inicial y medio.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r>
              <a:rPr lang="es-MX" sz="2000" kern="100" dirty="0">
                <a:effectLst/>
                <a:latin typeface="Calibri" panose="020F0502020204030204" pitchFamily="34" charset="0"/>
                <a:ea typeface="Calibri" panose="020F0502020204030204" pitchFamily="34" charset="0"/>
                <a:cs typeface="Times New Roman" panose="02020603050405020304" pitchFamily="18" charset="0"/>
              </a:rPr>
              <a:t>  Los instrumentos fueron aplicados al 100 % de los estudiantes que asistieron a la escuela durante el mes de marzo y abril.</a:t>
            </a:r>
          </a:p>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0502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B4DE5-DD52-D3E6-A836-2E407B7ACEF8}"/>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BB53F397-C9CB-1BB7-8E28-4167272CBF31}"/>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1035CEAA-D4C8-F740-AFF6-303798CC78C4}"/>
              </a:ext>
            </a:extLst>
          </p:cNvPr>
          <p:cNvSpPr txBox="1"/>
          <p:nvPr/>
        </p:nvSpPr>
        <p:spPr>
          <a:xfrm>
            <a:off x="2587925" y="810883"/>
            <a:ext cx="7021901" cy="523220"/>
          </a:xfrm>
          <a:prstGeom prst="rect">
            <a:avLst/>
          </a:prstGeom>
          <a:noFill/>
        </p:spPr>
        <p:txBody>
          <a:bodyPr wrap="square" rtlCol="0">
            <a:spAutoFit/>
          </a:bodyPr>
          <a:lstStyle/>
          <a:p>
            <a:pPr algn="ctr"/>
            <a:r>
              <a:rPr lang="es-CL" sz="2800" dirty="0"/>
              <a:t>REDES EXTERNAS</a:t>
            </a:r>
          </a:p>
        </p:txBody>
      </p:sp>
      <p:graphicFrame>
        <p:nvGraphicFramePr>
          <p:cNvPr id="7" name="Tabla 6">
            <a:extLst>
              <a:ext uri="{FF2B5EF4-FFF2-40B4-BE49-F238E27FC236}">
                <a16:creationId xmlns:a16="http://schemas.microsoft.com/office/drawing/2014/main" id="{8AE815E2-2107-43ED-3DF9-9501965AA0D5}"/>
              </a:ext>
            </a:extLst>
          </p:cNvPr>
          <p:cNvGraphicFramePr>
            <a:graphicFrameLocks noGrp="1"/>
          </p:cNvGraphicFramePr>
          <p:nvPr>
            <p:extLst>
              <p:ext uri="{D42A27DB-BD31-4B8C-83A1-F6EECF244321}">
                <p14:modId xmlns:p14="http://schemas.microsoft.com/office/powerpoint/2010/main" val="3973368092"/>
              </p:ext>
            </p:extLst>
          </p:nvPr>
        </p:nvGraphicFramePr>
        <p:xfrm>
          <a:off x="1371600" y="1334104"/>
          <a:ext cx="10058400" cy="5320327"/>
        </p:xfrm>
        <a:graphic>
          <a:graphicData uri="http://schemas.openxmlformats.org/drawingml/2006/table">
            <a:tbl>
              <a:tblPr firstRow="1" firstCol="1" bandRow="1"/>
              <a:tblGrid>
                <a:gridCol w="3594538">
                  <a:extLst>
                    <a:ext uri="{9D8B030D-6E8A-4147-A177-3AD203B41FA5}">
                      <a16:colId xmlns:a16="http://schemas.microsoft.com/office/drawing/2014/main" val="3933796441"/>
                    </a:ext>
                  </a:extLst>
                </a:gridCol>
                <a:gridCol w="6463862">
                  <a:extLst>
                    <a:ext uri="{9D8B030D-6E8A-4147-A177-3AD203B41FA5}">
                      <a16:colId xmlns:a16="http://schemas.microsoft.com/office/drawing/2014/main" val="2849379794"/>
                    </a:ext>
                  </a:extLst>
                </a:gridCol>
              </a:tblGrid>
              <a:tr h="243020">
                <a:tc>
                  <a:txBody>
                    <a:bodyPr/>
                    <a:lstStyle/>
                    <a:p>
                      <a:pPr marL="457200" algn="just">
                        <a:lnSpc>
                          <a:spcPct val="107000"/>
                        </a:lnSpc>
                        <a:buNone/>
                      </a:pPr>
                      <a:r>
                        <a:rPr lang="es-MX"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Institución</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0" algn="just">
                        <a:lnSpc>
                          <a:spcPct val="107000"/>
                        </a:lnSpc>
                        <a:spcAft>
                          <a:spcPts val="800"/>
                        </a:spcAft>
                        <a:buNone/>
                      </a:pPr>
                      <a:r>
                        <a:rPr lang="es-MX" sz="1600"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Acciones</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33638962"/>
                  </a:ext>
                </a:extLst>
              </a:tr>
              <a:tr h="497368">
                <a:tc>
                  <a:txBody>
                    <a:bodyPr/>
                    <a:lstStyle/>
                    <a:p>
                      <a:pPr marL="457200" algn="just">
                        <a:lnSpc>
                          <a:spcPct val="107000"/>
                        </a:lnSpc>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Empresas Motorola.</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Pintura de ingreso a la escuela.</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 Regalos Bingo</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04629046"/>
                  </a:ext>
                </a:extLst>
              </a:tr>
              <a:tr h="497368">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 UMCE</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Prácticas profesionales e intermedia.</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Participación en Seminario de Convivencia</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3060713"/>
                  </a:ext>
                </a:extLst>
              </a:tr>
              <a:tr h="396239">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Instituto Profesional ENACC</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Práctica profesional e intermedia</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4757023"/>
                  </a:ext>
                </a:extLst>
              </a:tr>
              <a:tr h="497368">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Oficina de la discapacidad de Stgo.</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Taller de teatro con intérprete.</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 Taller de Lengua de señas a oficina discapacidad.</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4689582"/>
                  </a:ext>
                </a:extLst>
              </a:tr>
              <a:tr h="396239">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Instituto nacional del deporte</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Talleres para estudiantes Kínder y 1° básico.</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164769"/>
                  </a:ext>
                </a:extLst>
              </a:tr>
              <a:tr h="497368">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Espacio Amigable. </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Consultorio Domeyko</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Taller de sexualidad a estudiantes.</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Taller de sexualidad a apoderados.</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7480262"/>
                  </a:ext>
                </a:extLst>
              </a:tr>
              <a:tr h="243020">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Recológico</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Retiro de hojas blancas, latas, tetra pack</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6522958"/>
                  </a:ext>
                </a:extLst>
              </a:tr>
              <a:tr h="243020">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Cesfam El Bosque</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Atención de salud mental a estudiantes con intérprete de señas</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60548797"/>
                  </a:ext>
                </a:extLst>
              </a:tr>
              <a:tr h="497368">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Fundación </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Spark Talents</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Estudiantes becados para taller de robótica</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3393981"/>
                  </a:ext>
                </a:extLst>
              </a:tr>
              <a:tr h="497368">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Escuela de Sordos Anne Sullivan</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Visita a la escuela de nuestros estudaintes.</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Apoyo mutuo a los bingos.</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6935001"/>
                  </a:ext>
                </a:extLst>
              </a:tr>
              <a:tr h="359304">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Panadería San Camilo</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Donaciones Bingo, navidad, diferentes productos según stock</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45733847"/>
                  </a:ext>
                </a:extLst>
              </a:tr>
              <a:tr h="359304">
                <a:tc>
                  <a:txBody>
                    <a:bodyPr/>
                    <a:lstStyle/>
                    <a:p>
                      <a:pPr marL="457200" algn="just">
                        <a:lnSpc>
                          <a:spcPct val="107000"/>
                        </a:lnSpc>
                        <a:buNone/>
                      </a:pPr>
                      <a:r>
                        <a:rPr lang="es-MX" sz="1600" kern="100">
                          <a:effectLst/>
                          <a:latin typeface="Calibri" panose="020F0502020204030204" pitchFamily="34" charset="0"/>
                          <a:ea typeface="Calibri" panose="020F0502020204030204" pitchFamily="34" charset="0"/>
                          <a:cs typeface="Times New Roman" panose="02020603050405020304" pitchFamily="18" charset="0"/>
                        </a:rPr>
                        <a:t>Carnicería San Pablo </a:t>
                      </a:r>
                      <a:endParaRPr lang="es-CL"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spcAft>
                          <a:spcPts val="800"/>
                        </a:spcAft>
                        <a:buNone/>
                      </a:pPr>
                      <a:r>
                        <a:rPr lang="es-MX" sz="1600" kern="100" dirty="0">
                          <a:effectLst/>
                          <a:latin typeface="Calibri" panose="020F0502020204030204" pitchFamily="34" charset="0"/>
                          <a:ea typeface="Calibri" panose="020F0502020204030204" pitchFamily="34" charset="0"/>
                          <a:cs typeface="Times New Roman" panose="02020603050405020304" pitchFamily="18" charset="0"/>
                        </a:rPr>
                        <a:t>Donaciones anuales para el Bingo</a:t>
                      </a:r>
                      <a:endParaRPr lang="es-CL"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9020351"/>
                  </a:ext>
                </a:extLst>
              </a:tr>
            </a:tbl>
          </a:graphicData>
        </a:graphic>
      </p:graphicFrame>
    </p:spTree>
    <p:extLst>
      <p:ext uri="{BB962C8B-B14F-4D97-AF65-F5344CB8AC3E}">
        <p14:creationId xmlns:p14="http://schemas.microsoft.com/office/powerpoint/2010/main" val="465975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45CE1-70A1-59AD-4E0D-562A5D930056}"/>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BB7AB28A-7F46-E124-4FE2-307C9DA55A36}"/>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41CE09D8-85CD-5E16-228F-DC9950BDD500}"/>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7A8D92DF-1696-64DB-3CC0-DAF36D49CA56}"/>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2D52EEE6-DB38-2095-3C53-58BD7090B802}"/>
              </a:ext>
            </a:extLst>
          </p:cNvPr>
          <p:cNvSpPr txBox="1"/>
          <p:nvPr/>
        </p:nvSpPr>
        <p:spPr>
          <a:xfrm>
            <a:off x="2587925" y="810883"/>
            <a:ext cx="7021901" cy="954107"/>
          </a:xfrm>
          <a:prstGeom prst="rect">
            <a:avLst/>
          </a:prstGeom>
          <a:noFill/>
        </p:spPr>
        <p:txBody>
          <a:bodyPr wrap="square" rtlCol="0">
            <a:spAutoFit/>
          </a:bodyPr>
          <a:lstStyle/>
          <a:p>
            <a:pPr algn="ctr"/>
            <a:r>
              <a:rPr lang="es-CL" sz="2800" dirty="0"/>
              <a:t>Uso de recursos</a:t>
            </a:r>
          </a:p>
          <a:p>
            <a:pPr algn="ctr"/>
            <a:r>
              <a:rPr lang="es-CL" sz="2800" dirty="0"/>
              <a:t> Mantenimiento</a:t>
            </a:r>
          </a:p>
        </p:txBody>
      </p:sp>
      <p:pic>
        <p:nvPicPr>
          <p:cNvPr id="6" name="Imagen 5" descr="Tabla&#10;&#10;El contenido generado por IA puede ser incorrecto.">
            <a:extLst>
              <a:ext uri="{FF2B5EF4-FFF2-40B4-BE49-F238E27FC236}">
                <a16:creationId xmlns:a16="http://schemas.microsoft.com/office/drawing/2014/main" id="{F0347F25-97F6-25A6-C336-1249FF091EBE}"/>
              </a:ext>
            </a:extLst>
          </p:cNvPr>
          <p:cNvPicPr>
            <a:picLocks noChangeAspect="1"/>
          </p:cNvPicPr>
          <p:nvPr/>
        </p:nvPicPr>
        <p:blipFill>
          <a:blip r:embed="rId4"/>
          <a:stretch>
            <a:fillRect/>
          </a:stretch>
        </p:blipFill>
        <p:spPr>
          <a:xfrm>
            <a:off x="1990288" y="1942385"/>
            <a:ext cx="8313911" cy="2025183"/>
          </a:xfrm>
          <a:prstGeom prst="rect">
            <a:avLst/>
          </a:prstGeom>
        </p:spPr>
      </p:pic>
    </p:spTree>
    <p:extLst>
      <p:ext uri="{BB962C8B-B14F-4D97-AF65-F5344CB8AC3E}">
        <p14:creationId xmlns:p14="http://schemas.microsoft.com/office/powerpoint/2010/main" val="1432089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1FB8D-B167-466A-6D32-46DBF9236755}"/>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EE8FC074-27C9-DAE1-6422-B941A23F0AD5}"/>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F62F6C15-81F1-6217-136C-3F3A0F3D7C30}"/>
              </a:ext>
            </a:extLst>
          </p:cNvPr>
          <p:cNvPicPr>
            <a:picLocks noChangeAspect="1"/>
          </p:cNvPicPr>
          <p:nvPr/>
        </p:nvPicPr>
        <p:blipFill>
          <a:blip r:embed="rId3"/>
          <a:stretch>
            <a:fillRect/>
          </a:stretch>
        </p:blipFill>
        <p:spPr>
          <a:xfrm>
            <a:off x="10152993" y="32959"/>
            <a:ext cx="1243556" cy="1846261"/>
          </a:xfrm>
          <a:prstGeom prst="rect">
            <a:avLst/>
          </a:prstGeom>
        </p:spPr>
      </p:pic>
      <p:sp>
        <p:nvSpPr>
          <p:cNvPr id="5" name="CuadroTexto 4">
            <a:extLst>
              <a:ext uri="{FF2B5EF4-FFF2-40B4-BE49-F238E27FC236}">
                <a16:creationId xmlns:a16="http://schemas.microsoft.com/office/drawing/2014/main" id="{C9FC74D0-E2E6-98FF-DB30-A3F9F1DD8DAD}"/>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7FE166AC-9FE7-DCC2-6901-0FB3554202EC}"/>
              </a:ext>
            </a:extLst>
          </p:cNvPr>
          <p:cNvSpPr txBox="1"/>
          <p:nvPr/>
        </p:nvSpPr>
        <p:spPr>
          <a:xfrm>
            <a:off x="2587925" y="810883"/>
            <a:ext cx="7021901" cy="523220"/>
          </a:xfrm>
          <a:prstGeom prst="rect">
            <a:avLst/>
          </a:prstGeom>
          <a:noFill/>
        </p:spPr>
        <p:txBody>
          <a:bodyPr wrap="square" rtlCol="0">
            <a:spAutoFit/>
          </a:bodyPr>
          <a:lstStyle/>
          <a:p>
            <a:pPr algn="ctr"/>
            <a:r>
              <a:rPr lang="es-CL" sz="2800" dirty="0"/>
              <a:t> Administrados por el establecimiento</a:t>
            </a:r>
          </a:p>
        </p:txBody>
      </p:sp>
      <p:graphicFrame>
        <p:nvGraphicFramePr>
          <p:cNvPr id="9" name="Tabla 8">
            <a:extLst>
              <a:ext uri="{FF2B5EF4-FFF2-40B4-BE49-F238E27FC236}">
                <a16:creationId xmlns:a16="http://schemas.microsoft.com/office/drawing/2014/main" id="{D9FB8CED-DC56-1D3E-5CAC-37A8FDB49A39}"/>
              </a:ext>
            </a:extLst>
          </p:cNvPr>
          <p:cNvGraphicFramePr>
            <a:graphicFrameLocks noGrp="1"/>
          </p:cNvGraphicFramePr>
          <p:nvPr>
            <p:extLst>
              <p:ext uri="{D42A27DB-BD31-4B8C-83A1-F6EECF244321}">
                <p14:modId xmlns:p14="http://schemas.microsoft.com/office/powerpoint/2010/main" val="3039603437"/>
              </p:ext>
            </p:extLst>
          </p:nvPr>
        </p:nvGraphicFramePr>
        <p:xfrm>
          <a:off x="2175641" y="1639613"/>
          <a:ext cx="7977352" cy="4464558"/>
        </p:xfrm>
        <a:graphic>
          <a:graphicData uri="http://schemas.openxmlformats.org/drawingml/2006/table">
            <a:tbl>
              <a:tblPr firstRow="1" firstCol="1" bandRow="1"/>
              <a:tblGrid>
                <a:gridCol w="2019577">
                  <a:extLst>
                    <a:ext uri="{9D8B030D-6E8A-4147-A177-3AD203B41FA5}">
                      <a16:colId xmlns:a16="http://schemas.microsoft.com/office/drawing/2014/main" val="261628270"/>
                    </a:ext>
                  </a:extLst>
                </a:gridCol>
                <a:gridCol w="1326351">
                  <a:extLst>
                    <a:ext uri="{9D8B030D-6E8A-4147-A177-3AD203B41FA5}">
                      <a16:colId xmlns:a16="http://schemas.microsoft.com/office/drawing/2014/main" val="1771705640"/>
                    </a:ext>
                  </a:extLst>
                </a:gridCol>
                <a:gridCol w="1322560">
                  <a:extLst>
                    <a:ext uri="{9D8B030D-6E8A-4147-A177-3AD203B41FA5}">
                      <a16:colId xmlns:a16="http://schemas.microsoft.com/office/drawing/2014/main" val="323721204"/>
                    </a:ext>
                  </a:extLst>
                </a:gridCol>
                <a:gridCol w="1371852">
                  <a:extLst>
                    <a:ext uri="{9D8B030D-6E8A-4147-A177-3AD203B41FA5}">
                      <a16:colId xmlns:a16="http://schemas.microsoft.com/office/drawing/2014/main" val="3850584588"/>
                    </a:ext>
                  </a:extLst>
                </a:gridCol>
                <a:gridCol w="1937012">
                  <a:extLst>
                    <a:ext uri="{9D8B030D-6E8A-4147-A177-3AD203B41FA5}">
                      <a16:colId xmlns:a16="http://schemas.microsoft.com/office/drawing/2014/main" val="2151758046"/>
                    </a:ext>
                  </a:extLst>
                </a:gridCol>
              </a:tblGrid>
              <a:tr h="556298">
                <a:tc>
                  <a:txBody>
                    <a:bodyPr/>
                    <a:lstStyle/>
                    <a:p>
                      <a:pPr algn="ctr">
                        <a:lnSpc>
                          <a:spcPct val="107000"/>
                        </a:lnSpc>
                        <a:spcAft>
                          <a:spcPts val="800"/>
                        </a:spcAft>
                        <a:buNone/>
                      </a:pPr>
                      <a:r>
                        <a:rPr lang="es-CL" sz="20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MES INGRESO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es-CL" sz="20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MONTO $ INGRESO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es-CL" sz="20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MONTO $ EGRESO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es-CL" sz="2000" b="1"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MOTIVO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es-CL" sz="2000" b="1"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DEVOLUCION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32059602"/>
                  </a:ext>
                </a:extLst>
              </a:tr>
              <a:tr h="556298">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MARZO /ABRIL</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184.000</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184.780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GASTOS MENORES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3937656"/>
                  </a:ext>
                </a:extLst>
              </a:tr>
              <a:tr h="556298">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MAYO/JUNIO</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GASTOS MENORES</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0</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93510623"/>
                  </a:ext>
                </a:extLst>
              </a:tr>
              <a:tr h="556298">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JULIO /AGOSTO</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184.000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178.775</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GASTOS MENORES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5.590</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4607014"/>
                  </a:ext>
                </a:extLst>
              </a:tr>
              <a:tr h="556298">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SEPTIEMBRE/OCTUBRE</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184.000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184.919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GASTOS MENORES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0</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03843672"/>
                  </a:ext>
                </a:extLst>
              </a:tr>
              <a:tr h="556298">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DICIEMBRE</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92.000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93.098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GASTOS MENORES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0</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1052808"/>
                  </a:ext>
                </a:extLst>
              </a:tr>
              <a:tr h="556298">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TOTAL</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$ 644.000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$641.572</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$647.162(gasto total)</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2183820"/>
                  </a:ext>
                </a:extLst>
              </a:tr>
            </a:tbl>
          </a:graphicData>
        </a:graphic>
      </p:graphicFrame>
    </p:spTree>
    <p:extLst>
      <p:ext uri="{BB962C8B-B14F-4D97-AF65-F5344CB8AC3E}">
        <p14:creationId xmlns:p14="http://schemas.microsoft.com/office/powerpoint/2010/main" val="3082036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4874B-9EAB-BA55-A32F-F94345DA4F35}"/>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CDD53097-BE7C-6790-4937-2B7E2359452B}"/>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8ED11B9B-1E4A-3602-9BCE-878B3B930771}"/>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824EAD06-5678-8FE2-2128-588CF3222294}"/>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F9D09CA8-380B-643E-80EF-26CF54E8C575}"/>
              </a:ext>
            </a:extLst>
          </p:cNvPr>
          <p:cNvSpPr txBox="1"/>
          <p:nvPr/>
        </p:nvSpPr>
        <p:spPr>
          <a:xfrm>
            <a:off x="2587925" y="810883"/>
            <a:ext cx="7021901" cy="523220"/>
          </a:xfrm>
          <a:prstGeom prst="rect">
            <a:avLst/>
          </a:prstGeom>
          <a:noFill/>
        </p:spPr>
        <p:txBody>
          <a:bodyPr wrap="square" rtlCol="0">
            <a:spAutoFit/>
          </a:bodyPr>
          <a:lstStyle/>
          <a:p>
            <a:pPr algn="ctr"/>
            <a:r>
              <a:rPr lang="es-CL" sz="2800" dirty="0"/>
              <a:t>Administrados por el establecimiento</a:t>
            </a:r>
          </a:p>
        </p:txBody>
      </p:sp>
      <p:graphicFrame>
        <p:nvGraphicFramePr>
          <p:cNvPr id="6" name="Tabla 5">
            <a:extLst>
              <a:ext uri="{FF2B5EF4-FFF2-40B4-BE49-F238E27FC236}">
                <a16:creationId xmlns:a16="http://schemas.microsoft.com/office/drawing/2014/main" id="{844E7D31-F4CF-211C-A201-B7973468EF5B}"/>
              </a:ext>
            </a:extLst>
          </p:cNvPr>
          <p:cNvGraphicFramePr>
            <a:graphicFrameLocks noGrp="1"/>
          </p:cNvGraphicFramePr>
          <p:nvPr>
            <p:extLst>
              <p:ext uri="{D42A27DB-BD31-4B8C-83A1-F6EECF244321}">
                <p14:modId xmlns:p14="http://schemas.microsoft.com/office/powerpoint/2010/main" val="1736920422"/>
              </p:ext>
            </p:extLst>
          </p:nvPr>
        </p:nvGraphicFramePr>
        <p:xfrm>
          <a:off x="1876097" y="1994951"/>
          <a:ext cx="8450317" cy="4040972"/>
        </p:xfrm>
        <a:graphic>
          <a:graphicData uri="http://schemas.openxmlformats.org/drawingml/2006/table">
            <a:tbl>
              <a:tblPr firstRow="1" firstCol="1" bandRow="1"/>
              <a:tblGrid>
                <a:gridCol w="1874332">
                  <a:extLst>
                    <a:ext uri="{9D8B030D-6E8A-4147-A177-3AD203B41FA5}">
                      <a16:colId xmlns:a16="http://schemas.microsoft.com/office/drawing/2014/main" val="2771097847"/>
                    </a:ext>
                  </a:extLst>
                </a:gridCol>
                <a:gridCol w="1729666">
                  <a:extLst>
                    <a:ext uri="{9D8B030D-6E8A-4147-A177-3AD203B41FA5}">
                      <a16:colId xmlns:a16="http://schemas.microsoft.com/office/drawing/2014/main" val="391436459"/>
                    </a:ext>
                  </a:extLst>
                </a:gridCol>
                <a:gridCol w="1639250">
                  <a:extLst>
                    <a:ext uri="{9D8B030D-6E8A-4147-A177-3AD203B41FA5}">
                      <a16:colId xmlns:a16="http://schemas.microsoft.com/office/drawing/2014/main" val="500133697"/>
                    </a:ext>
                  </a:extLst>
                </a:gridCol>
                <a:gridCol w="1963844">
                  <a:extLst>
                    <a:ext uri="{9D8B030D-6E8A-4147-A177-3AD203B41FA5}">
                      <a16:colId xmlns:a16="http://schemas.microsoft.com/office/drawing/2014/main" val="2981374366"/>
                    </a:ext>
                  </a:extLst>
                </a:gridCol>
                <a:gridCol w="1243225">
                  <a:extLst>
                    <a:ext uri="{9D8B030D-6E8A-4147-A177-3AD203B41FA5}">
                      <a16:colId xmlns:a16="http://schemas.microsoft.com/office/drawing/2014/main" val="494460655"/>
                    </a:ext>
                  </a:extLst>
                </a:gridCol>
              </a:tblGrid>
              <a:tr h="871828">
                <a:tc>
                  <a:txBody>
                    <a:bodyPr/>
                    <a:lstStyle/>
                    <a:p>
                      <a:pPr algn="ctr">
                        <a:lnSpc>
                          <a:spcPct val="107000"/>
                        </a:lnSpc>
                        <a:spcAft>
                          <a:spcPts val="800"/>
                        </a:spcAft>
                        <a:buNone/>
                      </a:pPr>
                      <a:r>
                        <a:rPr lang="es-CL" sz="20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MES  INGRESO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es-CL" sz="20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MONTO $ INGRESO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es-CL" sz="20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MONTO $ EGRESO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es-CL" sz="2000" b="1"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MOTIVO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es-CL" sz="2000" b="1"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DEVOLUCION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83436580"/>
                  </a:ext>
                </a:extLst>
              </a:tr>
              <a:tr h="473389">
                <a:tc>
                  <a:txBody>
                    <a:bodyPr/>
                    <a:lstStyle/>
                    <a:p>
                      <a:pP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MARZO,ABRIL,MAYO</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491.000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151.243</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GIRO GLOBAL</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3997941"/>
                  </a:ext>
                </a:extLst>
              </a:tr>
              <a:tr h="473389">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ABRIL</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112.833</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GIRO GLOBAL</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8192903"/>
                  </a:ext>
                </a:extLst>
              </a:tr>
              <a:tr h="473389">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MAYO</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226.924</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GIRO GLOBAL</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1771981"/>
                  </a:ext>
                </a:extLst>
              </a:tr>
              <a:tr h="473389">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JUNIO,JULIO,AGOSTO</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491.000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GIRO GLOBAL</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3349042"/>
                  </a:ext>
                </a:extLst>
              </a:tr>
              <a:tr h="473389">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AGOSTO</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490.360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GIRO GLOBAL</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640</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2305817"/>
                  </a:ext>
                </a:extLst>
              </a:tr>
              <a:tr h="473389">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NOVIEMBRE</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491.000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491.000</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GIRO GLOBAL</a:t>
                      </a:r>
                      <a:endParaRPr lang="es-CL"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s-CL" sz="20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490797"/>
                  </a:ext>
                </a:extLst>
              </a:tr>
            </a:tbl>
          </a:graphicData>
        </a:graphic>
      </p:graphicFrame>
    </p:spTree>
    <p:extLst>
      <p:ext uri="{BB962C8B-B14F-4D97-AF65-F5344CB8AC3E}">
        <p14:creationId xmlns:p14="http://schemas.microsoft.com/office/powerpoint/2010/main" val="3130013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77678-B721-262D-0CD7-B888A01776A3}"/>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95435989-3725-BA71-4ED4-330BD9EA5761}"/>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4F00B156-5300-217E-AD14-DA7440C7C52D}"/>
              </a:ext>
            </a:extLst>
          </p:cNvPr>
          <p:cNvSpPr txBox="1"/>
          <p:nvPr/>
        </p:nvSpPr>
        <p:spPr>
          <a:xfrm>
            <a:off x="2587925" y="810883"/>
            <a:ext cx="7021901" cy="523220"/>
          </a:xfrm>
          <a:prstGeom prst="rect">
            <a:avLst/>
          </a:prstGeom>
          <a:noFill/>
        </p:spPr>
        <p:txBody>
          <a:bodyPr wrap="square" rtlCol="0">
            <a:spAutoFit/>
          </a:bodyPr>
          <a:lstStyle/>
          <a:p>
            <a:pPr algn="ctr"/>
            <a:r>
              <a:rPr lang="es-CL" sz="2800" dirty="0"/>
              <a:t>Situación infraestructura</a:t>
            </a:r>
          </a:p>
        </p:txBody>
      </p:sp>
      <p:graphicFrame>
        <p:nvGraphicFramePr>
          <p:cNvPr id="6" name="Tabla 5">
            <a:extLst>
              <a:ext uri="{FF2B5EF4-FFF2-40B4-BE49-F238E27FC236}">
                <a16:creationId xmlns:a16="http://schemas.microsoft.com/office/drawing/2014/main" id="{79E5540C-6C4B-B00A-A06C-431D6F93FF7B}"/>
              </a:ext>
            </a:extLst>
          </p:cNvPr>
          <p:cNvGraphicFramePr>
            <a:graphicFrameLocks noGrp="1"/>
          </p:cNvGraphicFramePr>
          <p:nvPr>
            <p:extLst>
              <p:ext uri="{D42A27DB-BD31-4B8C-83A1-F6EECF244321}">
                <p14:modId xmlns:p14="http://schemas.microsoft.com/office/powerpoint/2010/main" val="3804121123"/>
              </p:ext>
            </p:extLst>
          </p:nvPr>
        </p:nvGraphicFramePr>
        <p:xfrm>
          <a:off x="1040524" y="1334103"/>
          <a:ext cx="10726934" cy="5256912"/>
        </p:xfrm>
        <a:graphic>
          <a:graphicData uri="http://schemas.openxmlformats.org/drawingml/2006/table">
            <a:tbl>
              <a:tblPr firstRow="1" firstCol="1" bandRow="1"/>
              <a:tblGrid>
                <a:gridCol w="4256690">
                  <a:extLst>
                    <a:ext uri="{9D8B030D-6E8A-4147-A177-3AD203B41FA5}">
                      <a16:colId xmlns:a16="http://schemas.microsoft.com/office/drawing/2014/main" val="2493519179"/>
                    </a:ext>
                  </a:extLst>
                </a:gridCol>
                <a:gridCol w="6470244">
                  <a:extLst>
                    <a:ext uri="{9D8B030D-6E8A-4147-A177-3AD203B41FA5}">
                      <a16:colId xmlns:a16="http://schemas.microsoft.com/office/drawing/2014/main" val="2183131144"/>
                    </a:ext>
                  </a:extLst>
                </a:gridCol>
              </a:tblGrid>
              <a:tr h="265333">
                <a:tc>
                  <a:txBody>
                    <a:bodyPr/>
                    <a:lstStyle/>
                    <a:p>
                      <a:pPr algn="just">
                        <a:lnSpc>
                          <a:spcPct val="107000"/>
                        </a:lnSpc>
                        <a:spcAft>
                          <a:spcPts val="800"/>
                        </a:spcAft>
                        <a:buNone/>
                      </a:pPr>
                      <a:r>
                        <a:rPr lang="es-CL" sz="1800"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Acciones 2024</a:t>
                      </a:r>
                      <a:endParaRPr lang="es-CL"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07000"/>
                        </a:lnSpc>
                        <a:spcAft>
                          <a:spcPts val="800"/>
                        </a:spcAft>
                        <a:buNone/>
                      </a:pPr>
                      <a:r>
                        <a:rPr lang="es-CL"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s-CL"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Acciones pendientes desde el 2024/2023</a:t>
                      </a: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965045408"/>
                  </a:ext>
                </a:extLst>
              </a:tr>
              <a:tr h="4974785">
                <a:tc>
                  <a:txBody>
                    <a:bodyPr/>
                    <a:lstStyle/>
                    <a:p>
                      <a:pPr marL="342900" lvl="0" indent="-342900" algn="just">
                        <a:lnSpc>
                          <a:spcPct val="107000"/>
                        </a:lnSpc>
                        <a:buFont typeface="+mj-lt"/>
                        <a:buAutoNum type="arabicPeriod"/>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Reposición del alero del sector oeste</a:t>
                      </a:r>
                    </a:p>
                    <a:p>
                      <a:pPr marL="342900" lvl="0" indent="-342900" algn="just">
                        <a:lnSpc>
                          <a:spcPct val="107000"/>
                        </a:lnSpc>
                        <a:buFont typeface="+mj-lt"/>
                        <a:buAutoNum type="arabicPeriod"/>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Arreglo de fuga de agua del baño inhabilitado del 3° piso al primer piso.</a:t>
                      </a:r>
                    </a:p>
                    <a:p>
                      <a:pPr marL="342900" lvl="0" indent="-342900" algn="just">
                        <a:lnSpc>
                          <a:spcPct val="107000"/>
                        </a:lnSpc>
                        <a:buFont typeface="+mj-lt"/>
                        <a:buAutoNum type="arabicPeriod"/>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Cambio de vidrio quebrados.</a:t>
                      </a:r>
                    </a:p>
                    <a:p>
                      <a:pPr marL="342900" lvl="0" indent="-342900" algn="just">
                        <a:lnSpc>
                          <a:spcPct val="107000"/>
                        </a:lnSpc>
                        <a:buFont typeface="+mj-lt"/>
                        <a:buAutoNum type="arabicPeriod"/>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Dientes de tiburón en portón de ingreso.</a:t>
                      </a:r>
                    </a:p>
                    <a:p>
                      <a:pPr marL="342900" lvl="0" indent="-342900" algn="just">
                        <a:lnSpc>
                          <a:spcPct val="107000"/>
                        </a:lnSpc>
                        <a:buFont typeface="+mj-lt"/>
                        <a:buAutoNum type="arabicPeriod"/>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Cierre sector patio con malla (impedir ingreso)</a:t>
                      </a:r>
                    </a:p>
                    <a:p>
                      <a:pPr marL="342900" lvl="0" indent="-342900" algn="just">
                        <a:lnSpc>
                          <a:spcPct val="107000"/>
                        </a:lnSpc>
                        <a:buFont typeface="+mj-lt"/>
                        <a:buAutoNum type="arabicPeriod"/>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Arreglo de luces de emergencia en sala.</a:t>
                      </a:r>
                    </a:p>
                    <a:p>
                      <a:pPr marL="342900" lvl="0" indent="-342900" algn="just">
                        <a:lnSpc>
                          <a:spcPct val="107000"/>
                        </a:lnSpc>
                        <a:buFont typeface="+mj-lt"/>
                        <a:buAutoNum type="arabicPeriod"/>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Reparaciones varias de cambio llaves, flexibles, reemplazo de focos, instalación focos led, etc.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7200" algn="just">
                        <a:lnSpc>
                          <a:spcPct val="107000"/>
                        </a:lnSpc>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1.- Cambio a descargas individuales en baños de párvulo (2023)</a:t>
                      </a:r>
                    </a:p>
                    <a:p>
                      <a:pPr marL="457200" algn="just">
                        <a:lnSpc>
                          <a:spcPct val="107000"/>
                        </a:lnSpc>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2.- 2° parte de cambio de techo alero que da a los baños del 1° piso.</a:t>
                      </a:r>
                    </a:p>
                    <a:p>
                      <a:pPr marL="457200" algn="just">
                        <a:lnSpc>
                          <a:spcPct val="107000"/>
                        </a:lnSpc>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3.- Cambio de tabiques apolillados del ingreso norte al hall central.</a:t>
                      </a:r>
                    </a:p>
                    <a:p>
                      <a:pPr marL="457200" algn="just">
                        <a:lnSpc>
                          <a:spcPct val="107000"/>
                        </a:lnSpc>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4.- Cierre de seguridad de reja ingreso a escaleras sur y norte.</a:t>
                      </a:r>
                    </a:p>
                    <a:p>
                      <a:pPr marL="457200" algn="just">
                        <a:lnSpc>
                          <a:spcPct val="107000"/>
                        </a:lnSpc>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5.- Cambio de tablas que protegen el sector del arenero y gradas de madera.</a:t>
                      </a:r>
                    </a:p>
                    <a:p>
                      <a:pPr marL="457200" algn="just">
                        <a:lnSpc>
                          <a:spcPct val="107000"/>
                        </a:lnSpc>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6.- Cierre con una reja para el ingreso del patio trasero que da al INBA</a:t>
                      </a:r>
                    </a:p>
                    <a:p>
                      <a:pPr marL="457200" algn="just">
                        <a:lnSpc>
                          <a:spcPct val="107000"/>
                        </a:lnSpc>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7.- Balizas + Cable para pasillos ( solicitud de compra sept. 2024).</a:t>
                      </a:r>
                    </a:p>
                    <a:p>
                      <a:pPr marL="457200" algn="just">
                        <a:lnSpc>
                          <a:spcPct val="107000"/>
                        </a:lnSpc>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8.- Gomas de seguridad (solicitud de compra sept. 2024).</a:t>
                      </a:r>
                    </a:p>
                    <a:p>
                      <a:pPr marL="457200" algn="just">
                        <a:lnSpc>
                          <a:spcPct val="107000"/>
                        </a:lnSpc>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9.- Pintura exterior, interior y salas.</a:t>
                      </a:r>
                    </a:p>
                    <a:p>
                      <a:pPr marL="457200" algn="just">
                        <a:lnSpc>
                          <a:spcPct val="107000"/>
                        </a:lnSpc>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10.- Arreglo de ingreso de sillas de ruedas.</a:t>
                      </a:r>
                    </a:p>
                    <a:p>
                      <a:pPr marL="457200" algn="just">
                        <a:lnSpc>
                          <a:spcPct val="107000"/>
                        </a:lnSpc>
                        <a:spcAft>
                          <a:spcPts val="800"/>
                        </a:spcAft>
                        <a:buNone/>
                      </a:pPr>
                      <a:r>
                        <a:rPr lang="es-CL" sz="1800" kern="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80241082"/>
                  </a:ext>
                </a:extLst>
              </a:tr>
            </a:tbl>
          </a:graphicData>
        </a:graphic>
      </p:graphicFrame>
    </p:spTree>
    <p:extLst>
      <p:ext uri="{BB962C8B-B14F-4D97-AF65-F5344CB8AC3E}">
        <p14:creationId xmlns:p14="http://schemas.microsoft.com/office/powerpoint/2010/main" val="2251113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31414-18C9-54DD-050B-DE1726BF50F7}"/>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D02A329B-EFFE-67D9-6DB7-4F7A5075581E}"/>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C4B0178B-33B9-5927-3D71-76A7DE459E34}"/>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3CBDF0F4-F8F7-585F-E95A-B8CD63FE35AE}"/>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67DBDDBA-0F60-3611-6634-6246BD684DB3}"/>
              </a:ext>
            </a:extLst>
          </p:cNvPr>
          <p:cNvSpPr txBox="1"/>
          <p:nvPr/>
        </p:nvSpPr>
        <p:spPr>
          <a:xfrm>
            <a:off x="2587925" y="810883"/>
            <a:ext cx="7021901" cy="2800767"/>
          </a:xfrm>
          <a:prstGeom prst="rect">
            <a:avLst/>
          </a:prstGeom>
          <a:noFill/>
        </p:spPr>
        <p:txBody>
          <a:bodyPr wrap="square" rtlCol="0">
            <a:spAutoFit/>
          </a:bodyPr>
          <a:lstStyle/>
          <a:p>
            <a:pPr algn="ctr"/>
            <a:r>
              <a:rPr lang="es-CL" sz="4400" dirty="0"/>
              <a:t>Preguntas dudas o comentarios</a:t>
            </a:r>
          </a:p>
          <a:p>
            <a:pPr algn="ctr"/>
            <a:endParaRPr lang="es-CL" sz="4400" dirty="0"/>
          </a:p>
          <a:p>
            <a:pPr algn="ctr"/>
            <a:endParaRPr lang="es-CL" sz="4400" dirty="0"/>
          </a:p>
        </p:txBody>
      </p:sp>
      <p:pic>
        <p:nvPicPr>
          <p:cNvPr id="18434" name="Picture 2" descr="🤔 Cara Pensativa Emoji: Significado y Uso">
            <a:extLst>
              <a:ext uri="{FF2B5EF4-FFF2-40B4-BE49-F238E27FC236}">
                <a16:creationId xmlns:a16="http://schemas.microsoft.com/office/drawing/2014/main" id="{A37EDF38-0265-03B1-8973-08A2AA3E2A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3428999"/>
            <a:ext cx="5715000" cy="3000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54684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A2932-4C38-0764-FA7D-6D95B7DEEF66}"/>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ABA2CEBE-8EDC-A9CD-4B86-6F195E4ED796}"/>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6B844E4F-168C-1A4D-BCC4-2BD529EA6763}"/>
              </a:ext>
            </a:extLst>
          </p:cNvPr>
          <p:cNvPicPr>
            <a:picLocks noChangeAspect="1"/>
          </p:cNvPicPr>
          <p:nvPr/>
        </p:nvPicPr>
        <p:blipFill>
          <a:blip r:embed="rId3"/>
          <a:stretch>
            <a:fillRect/>
          </a:stretch>
        </p:blipFill>
        <p:spPr>
          <a:xfrm>
            <a:off x="10162232" y="840356"/>
            <a:ext cx="1243556" cy="1846261"/>
          </a:xfrm>
          <a:prstGeom prst="rect">
            <a:avLst/>
          </a:prstGeom>
        </p:spPr>
      </p:pic>
      <p:sp>
        <p:nvSpPr>
          <p:cNvPr id="5" name="CuadroTexto 4">
            <a:extLst>
              <a:ext uri="{FF2B5EF4-FFF2-40B4-BE49-F238E27FC236}">
                <a16:creationId xmlns:a16="http://schemas.microsoft.com/office/drawing/2014/main" id="{CC686C7B-BBC3-BC16-F936-A3974CCCF4BE}"/>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Imagen 6" descr="Mano de una persona&#10;&#10;El contenido generado por IA puede ser incorrecto.">
            <a:extLst>
              <a:ext uri="{FF2B5EF4-FFF2-40B4-BE49-F238E27FC236}">
                <a16:creationId xmlns:a16="http://schemas.microsoft.com/office/drawing/2014/main" id="{A3E470D2-3CA8-743E-1BB7-F9EDCB6519E7}"/>
              </a:ext>
            </a:extLst>
          </p:cNvPr>
          <p:cNvPicPr>
            <a:picLocks noChangeAspect="1"/>
          </p:cNvPicPr>
          <p:nvPr/>
        </p:nvPicPr>
        <p:blipFill>
          <a:blip r:embed="rId4"/>
          <a:stretch>
            <a:fillRect/>
          </a:stretch>
        </p:blipFill>
        <p:spPr>
          <a:xfrm>
            <a:off x="3783959" y="1763487"/>
            <a:ext cx="5693344" cy="4101285"/>
          </a:xfrm>
          <a:prstGeom prst="rect">
            <a:avLst/>
          </a:prstGeom>
        </p:spPr>
      </p:pic>
    </p:spTree>
    <p:extLst>
      <p:ext uri="{BB962C8B-B14F-4D97-AF65-F5344CB8AC3E}">
        <p14:creationId xmlns:p14="http://schemas.microsoft.com/office/powerpoint/2010/main" val="1939569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380AA-CF3B-B1D0-6C3B-0AB19C382C1D}"/>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AAF0DE05-627A-D90F-95AF-1844DE14A756}"/>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C39C1246-45E1-8F4D-4FE2-A29B87EBD57C}"/>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6968DA01-A229-DEBC-B499-F2BA29E281DA}"/>
              </a:ext>
            </a:extLst>
          </p:cNvPr>
          <p:cNvSpPr txBox="1"/>
          <p:nvPr/>
        </p:nvSpPr>
        <p:spPr>
          <a:xfrm>
            <a:off x="424542" y="1994953"/>
            <a:ext cx="11445405" cy="1572418"/>
          </a:xfrm>
          <a:prstGeom prst="rect">
            <a:avLst/>
          </a:prstGeom>
          <a:noFill/>
        </p:spPr>
        <p:txBody>
          <a:bodyPr wrap="square">
            <a:spAutoFit/>
          </a:bodyPr>
          <a:lstStyle/>
          <a:p>
            <a:pPr marL="630555" algn="just">
              <a:lnSpc>
                <a:spcPct val="107000"/>
              </a:lnSpc>
              <a:spcAft>
                <a:spcPts val="800"/>
              </a:spcAft>
              <a:buNone/>
            </a:pPr>
            <a:r>
              <a:rPr lang="es-CL" sz="1800" b="1" kern="100" dirty="0">
                <a:effectLst/>
                <a:latin typeface="Calibri" panose="020F0502020204030204" pitchFamily="34" charset="0"/>
                <a:ea typeface="Calibri" panose="020F0502020204030204" pitchFamily="34" charset="0"/>
                <a:cs typeface="Times New Roman" panose="02020603050405020304" pitchFamily="18" charset="0"/>
              </a:rPr>
              <a:t>Alfabetización emocional:</a:t>
            </a:r>
          </a:p>
          <a:p>
            <a:pPr marL="630555" algn="just">
              <a:lnSpc>
                <a:spcPct val="107000"/>
              </a:lnSpc>
              <a:spcAft>
                <a:spcPts val="800"/>
              </a:spcAft>
              <a:buNone/>
            </a:pPr>
            <a:endParaRPr lang="es-MX"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n 3">
            <a:extLst>
              <a:ext uri="{FF2B5EF4-FFF2-40B4-BE49-F238E27FC236}">
                <a16:creationId xmlns:a16="http://schemas.microsoft.com/office/drawing/2014/main" id="{5CE28D83-1388-6183-55C1-2DB116591449}"/>
              </a:ext>
            </a:extLst>
          </p:cNvPr>
          <p:cNvPicPr>
            <a:picLocks noChangeAspect="1"/>
          </p:cNvPicPr>
          <p:nvPr/>
        </p:nvPicPr>
        <p:blipFill>
          <a:blip r:embed="rId4"/>
          <a:stretch>
            <a:fillRect/>
          </a:stretch>
        </p:blipFill>
        <p:spPr>
          <a:xfrm>
            <a:off x="589606" y="2627306"/>
            <a:ext cx="9811693" cy="2851354"/>
          </a:xfrm>
          <a:prstGeom prst="rect">
            <a:avLst/>
          </a:prstGeom>
        </p:spPr>
      </p:pic>
    </p:spTree>
    <p:extLst>
      <p:ext uri="{BB962C8B-B14F-4D97-AF65-F5344CB8AC3E}">
        <p14:creationId xmlns:p14="http://schemas.microsoft.com/office/powerpoint/2010/main" val="3767090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8C857-3A72-14C5-025F-3340F074E2EF}"/>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4916953A-6809-EFDD-7F98-174C0A667089}"/>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DC64680E-60D2-C2F1-88CF-10AFC13695DC}"/>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368D0F34-9D3E-CD1F-51E8-B5221CB25BE7}"/>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n 5" descr="Gráfico, Gráfico de barras&#10;&#10;El contenido generado por IA puede ser incorrecto.">
            <a:extLst>
              <a:ext uri="{FF2B5EF4-FFF2-40B4-BE49-F238E27FC236}">
                <a16:creationId xmlns:a16="http://schemas.microsoft.com/office/drawing/2014/main" id="{C6442DD2-678F-C640-7DD8-DE3FA8B433E8}"/>
              </a:ext>
            </a:extLst>
          </p:cNvPr>
          <p:cNvPicPr>
            <a:picLocks noChangeAspect="1"/>
          </p:cNvPicPr>
          <p:nvPr/>
        </p:nvPicPr>
        <p:blipFill>
          <a:blip r:embed="rId4"/>
          <a:stretch>
            <a:fillRect/>
          </a:stretch>
        </p:blipFill>
        <p:spPr>
          <a:xfrm>
            <a:off x="2212785" y="1110343"/>
            <a:ext cx="7290444" cy="5339697"/>
          </a:xfrm>
          <a:prstGeom prst="rect">
            <a:avLst/>
          </a:prstGeom>
        </p:spPr>
      </p:pic>
    </p:spTree>
    <p:extLst>
      <p:ext uri="{BB962C8B-B14F-4D97-AF65-F5344CB8AC3E}">
        <p14:creationId xmlns:p14="http://schemas.microsoft.com/office/powerpoint/2010/main" val="3367777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Gráfico, Gráfico de barras&#10;&#10;El contenido generado por IA puede ser incorrecto.">
            <a:extLst>
              <a:ext uri="{FF2B5EF4-FFF2-40B4-BE49-F238E27FC236}">
                <a16:creationId xmlns:a16="http://schemas.microsoft.com/office/drawing/2014/main" id="{0C84CE5C-8874-8770-BE88-97B81F7B39D6}"/>
              </a:ext>
            </a:extLst>
          </p:cNvPr>
          <p:cNvPicPr>
            <a:picLocks noChangeAspect="1"/>
          </p:cNvPicPr>
          <p:nvPr/>
        </p:nvPicPr>
        <p:blipFill>
          <a:blip r:embed="rId2"/>
          <a:stretch>
            <a:fillRect/>
          </a:stretch>
        </p:blipFill>
        <p:spPr>
          <a:xfrm>
            <a:off x="1687284" y="721224"/>
            <a:ext cx="9350829" cy="5860265"/>
          </a:xfrm>
          <a:prstGeom prst="rect">
            <a:avLst/>
          </a:prstGeom>
        </p:spPr>
      </p:pic>
    </p:spTree>
    <p:extLst>
      <p:ext uri="{BB962C8B-B14F-4D97-AF65-F5344CB8AC3E}">
        <p14:creationId xmlns:p14="http://schemas.microsoft.com/office/powerpoint/2010/main" val="19361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08394-E8E3-7E64-21AF-2FF574134FB8}"/>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89FC840F-AA7D-F93C-3506-913A4FD81DC4}"/>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80C56D66-3511-FF32-1C73-7910E8D0A6F6}"/>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7238089C-D4A7-58CA-BD73-8627C52AAC42}"/>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0E7EB3D3-9699-D787-2AC2-7BE9067449FE}"/>
              </a:ext>
            </a:extLst>
          </p:cNvPr>
          <p:cNvSpPr txBox="1"/>
          <p:nvPr/>
        </p:nvSpPr>
        <p:spPr>
          <a:xfrm>
            <a:off x="2587925" y="810883"/>
            <a:ext cx="7021901" cy="523220"/>
          </a:xfrm>
          <a:prstGeom prst="rect">
            <a:avLst/>
          </a:prstGeom>
          <a:noFill/>
        </p:spPr>
        <p:txBody>
          <a:bodyPr wrap="square" rtlCol="0">
            <a:spAutoFit/>
          </a:bodyPr>
          <a:lstStyle/>
          <a:p>
            <a:pPr algn="ctr"/>
            <a:r>
              <a:rPr lang="es-CL" sz="2800" dirty="0" err="1"/>
              <a:t>ii</a:t>
            </a:r>
            <a:r>
              <a:rPr lang="es-CL" sz="2800" dirty="0"/>
              <a:t>) MONITOREO DE LOS APRENDIZAJES</a:t>
            </a:r>
          </a:p>
        </p:txBody>
      </p:sp>
      <p:pic>
        <p:nvPicPr>
          <p:cNvPr id="10" name="Imagen 9" descr="Gráfico, Gráfico en cascada&#10;&#10;El contenido generado por IA puede ser incorrecto.">
            <a:extLst>
              <a:ext uri="{FF2B5EF4-FFF2-40B4-BE49-F238E27FC236}">
                <a16:creationId xmlns:a16="http://schemas.microsoft.com/office/drawing/2014/main" id="{138062A8-198E-D5D3-37EB-86C5A8324D88}"/>
              </a:ext>
            </a:extLst>
          </p:cNvPr>
          <p:cNvPicPr>
            <a:picLocks noChangeAspect="1"/>
          </p:cNvPicPr>
          <p:nvPr/>
        </p:nvPicPr>
        <p:blipFill>
          <a:blip r:embed="rId4"/>
          <a:stretch>
            <a:fillRect/>
          </a:stretch>
        </p:blipFill>
        <p:spPr>
          <a:xfrm>
            <a:off x="622522" y="2033053"/>
            <a:ext cx="11049269" cy="4139147"/>
          </a:xfrm>
          <a:prstGeom prst="rect">
            <a:avLst/>
          </a:prstGeom>
        </p:spPr>
      </p:pic>
    </p:spTree>
    <p:extLst>
      <p:ext uri="{BB962C8B-B14F-4D97-AF65-F5344CB8AC3E}">
        <p14:creationId xmlns:p14="http://schemas.microsoft.com/office/powerpoint/2010/main" val="3989601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7D9B0-7B38-778E-9D60-CF7AD1641335}"/>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572691CA-7429-B05F-3E71-A22FF9AEE245}"/>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F9DF8D28-9350-7656-7126-12AB655DE6D0}"/>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B64C99C5-0352-95CB-A8A1-1A187ADC2752}"/>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ED0EC103-0685-9DF7-52F2-53795B95EB44}"/>
              </a:ext>
            </a:extLst>
          </p:cNvPr>
          <p:cNvSpPr txBox="1"/>
          <p:nvPr/>
        </p:nvSpPr>
        <p:spPr>
          <a:xfrm>
            <a:off x="2587925" y="810883"/>
            <a:ext cx="7021901" cy="523220"/>
          </a:xfrm>
          <a:prstGeom prst="rect">
            <a:avLst/>
          </a:prstGeom>
          <a:noFill/>
        </p:spPr>
        <p:txBody>
          <a:bodyPr wrap="square" rtlCol="0">
            <a:spAutoFit/>
          </a:bodyPr>
          <a:lstStyle/>
          <a:p>
            <a:pPr algn="ctr"/>
            <a:r>
              <a:rPr lang="es-CL" sz="2800" dirty="0"/>
              <a:t>MONITOREO DE LOS APRENDIZAJES</a:t>
            </a:r>
          </a:p>
        </p:txBody>
      </p:sp>
      <p:pic>
        <p:nvPicPr>
          <p:cNvPr id="10" name="Imagen 9" descr="Gráfico, Gráfico en cascada&#10;&#10;El contenido generado por IA puede ser incorrecto.">
            <a:extLst>
              <a:ext uri="{FF2B5EF4-FFF2-40B4-BE49-F238E27FC236}">
                <a16:creationId xmlns:a16="http://schemas.microsoft.com/office/drawing/2014/main" id="{D17CF951-8E1C-CEE0-3BB5-261F98308D00}"/>
              </a:ext>
            </a:extLst>
          </p:cNvPr>
          <p:cNvPicPr>
            <a:picLocks noChangeAspect="1"/>
          </p:cNvPicPr>
          <p:nvPr/>
        </p:nvPicPr>
        <p:blipFill>
          <a:blip r:embed="rId4"/>
          <a:stretch>
            <a:fillRect/>
          </a:stretch>
        </p:blipFill>
        <p:spPr>
          <a:xfrm>
            <a:off x="622522" y="2033053"/>
            <a:ext cx="11049269" cy="4139147"/>
          </a:xfrm>
          <a:prstGeom prst="rect">
            <a:avLst/>
          </a:prstGeom>
        </p:spPr>
      </p:pic>
    </p:spTree>
    <p:extLst>
      <p:ext uri="{BB962C8B-B14F-4D97-AF65-F5344CB8AC3E}">
        <p14:creationId xmlns:p14="http://schemas.microsoft.com/office/powerpoint/2010/main" val="1655807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3D9C8-F32F-32FF-D0E7-88F7356666EB}"/>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2EF3EA49-5A4D-8A9B-1F0C-E12BC370F324}"/>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B0DACB84-2745-E151-2F7A-3C5579B77E51}"/>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BD9429FC-344E-684C-B124-C8BBD278148C}"/>
              </a:ext>
            </a:extLst>
          </p:cNvPr>
          <p:cNvSpPr txBox="1"/>
          <p:nvPr/>
        </p:nvSpPr>
        <p:spPr>
          <a:xfrm>
            <a:off x="424542" y="1994953"/>
            <a:ext cx="11445405" cy="774507"/>
          </a:xfrm>
          <a:prstGeom prst="rect">
            <a:avLst/>
          </a:prstGeom>
          <a:noFill/>
        </p:spPr>
        <p:txBody>
          <a:bodyPr wrap="square">
            <a:spAutoFit/>
          </a:bodyPr>
          <a:lstStyle/>
          <a:p>
            <a:pPr marL="270510" indent="-89535" algn="just">
              <a:lnSpc>
                <a:spcPct val="107000"/>
              </a:lnSpc>
              <a:spcAft>
                <a:spcPts val="800"/>
              </a:spcAft>
              <a:buNone/>
            </a:pPr>
            <a:endParaRPr lang="es-MX" kern="100" dirty="0">
              <a:latin typeface="Calibri" panose="020F0502020204030204" pitchFamily="34" charset="0"/>
              <a:ea typeface="Calibri" panose="020F0502020204030204" pitchFamily="34" charset="0"/>
              <a:cs typeface="Times New Roman" panose="02020603050405020304" pitchFamily="18" charset="0"/>
            </a:endParaRPr>
          </a:p>
          <a:p>
            <a:pPr marL="270510" indent="-89535" algn="just">
              <a:lnSpc>
                <a:spcPct val="107000"/>
              </a:lnSpc>
              <a:spcAft>
                <a:spcPts val="800"/>
              </a:spcAft>
              <a:buNone/>
            </a:pPr>
            <a:endParaRPr lang="es-C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876A7A62-81C2-5945-3C1B-EC052D9C83A3}"/>
              </a:ext>
            </a:extLst>
          </p:cNvPr>
          <p:cNvSpPr txBox="1"/>
          <p:nvPr/>
        </p:nvSpPr>
        <p:spPr>
          <a:xfrm>
            <a:off x="2587925" y="810883"/>
            <a:ext cx="7021901" cy="523220"/>
          </a:xfrm>
          <a:prstGeom prst="rect">
            <a:avLst/>
          </a:prstGeom>
          <a:noFill/>
        </p:spPr>
        <p:txBody>
          <a:bodyPr wrap="square" rtlCol="0">
            <a:spAutoFit/>
          </a:bodyPr>
          <a:lstStyle/>
          <a:p>
            <a:pPr algn="ctr"/>
            <a:r>
              <a:rPr lang="es-CL" sz="2800" dirty="0" err="1"/>
              <a:t>ii</a:t>
            </a:r>
            <a:r>
              <a:rPr lang="es-CL" sz="2800" dirty="0"/>
              <a:t> )MONITOREO DE LOS APRENDIZAJES</a:t>
            </a:r>
          </a:p>
        </p:txBody>
      </p:sp>
      <p:pic>
        <p:nvPicPr>
          <p:cNvPr id="7" name="Imagen 6" descr="Gráfico&#10;&#10;El contenido generado por IA puede ser incorrecto.">
            <a:extLst>
              <a:ext uri="{FF2B5EF4-FFF2-40B4-BE49-F238E27FC236}">
                <a16:creationId xmlns:a16="http://schemas.microsoft.com/office/drawing/2014/main" id="{E0645C9E-FE34-457C-CDF3-9D292BE58EAB}"/>
              </a:ext>
            </a:extLst>
          </p:cNvPr>
          <p:cNvPicPr>
            <a:picLocks noChangeAspect="1"/>
          </p:cNvPicPr>
          <p:nvPr/>
        </p:nvPicPr>
        <p:blipFill>
          <a:blip r:embed="rId4"/>
          <a:stretch>
            <a:fillRect/>
          </a:stretch>
        </p:blipFill>
        <p:spPr>
          <a:xfrm>
            <a:off x="1251526" y="1994952"/>
            <a:ext cx="10607831" cy="4052165"/>
          </a:xfrm>
          <a:prstGeom prst="rect">
            <a:avLst/>
          </a:prstGeom>
        </p:spPr>
      </p:pic>
    </p:spTree>
    <p:extLst>
      <p:ext uri="{BB962C8B-B14F-4D97-AF65-F5344CB8AC3E}">
        <p14:creationId xmlns:p14="http://schemas.microsoft.com/office/powerpoint/2010/main" val="3582091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06138-10FA-2D65-273E-3C3C79D79323}"/>
            </a:ext>
          </a:extLst>
        </p:cNvPr>
        <p:cNvGrpSpPr/>
        <p:nvPr/>
      </p:nvGrpSpPr>
      <p:grpSpPr>
        <a:xfrm>
          <a:off x="0" y="0"/>
          <a:ext cx="0" cy="0"/>
          <a:chOff x="0" y="0"/>
          <a:chExt cx="0" cy="0"/>
        </a:xfrm>
      </p:grpSpPr>
      <p:pic>
        <p:nvPicPr>
          <p:cNvPr id="2" name="Imagen 1" descr="Logotipo, nombre de la empresa&#10;&#10;El contenido generado por IA puede ser incorrecto.">
            <a:extLst>
              <a:ext uri="{FF2B5EF4-FFF2-40B4-BE49-F238E27FC236}">
                <a16:creationId xmlns:a16="http://schemas.microsoft.com/office/drawing/2014/main" id="{2BDECA98-3792-124F-CBFF-81AD3599521E}"/>
              </a:ext>
            </a:extLst>
          </p:cNvPr>
          <p:cNvPicPr>
            <a:picLocks noChangeAspect="1"/>
          </p:cNvPicPr>
          <p:nvPr/>
        </p:nvPicPr>
        <p:blipFill>
          <a:blip r:embed="rId2"/>
          <a:stretch>
            <a:fillRect/>
          </a:stretch>
        </p:blipFill>
        <p:spPr>
          <a:xfrm>
            <a:off x="424543" y="148693"/>
            <a:ext cx="1766071" cy="1614794"/>
          </a:xfrm>
          <a:prstGeom prst="rect">
            <a:avLst/>
          </a:prstGeom>
        </p:spPr>
      </p:pic>
      <p:pic>
        <p:nvPicPr>
          <p:cNvPr id="3" name="Imagen 2">
            <a:extLst>
              <a:ext uri="{FF2B5EF4-FFF2-40B4-BE49-F238E27FC236}">
                <a16:creationId xmlns:a16="http://schemas.microsoft.com/office/drawing/2014/main" id="{B824D09E-BB80-4239-8CD8-7D8A0ED4221F}"/>
              </a:ext>
            </a:extLst>
          </p:cNvPr>
          <p:cNvPicPr>
            <a:picLocks noChangeAspect="1"/>
          </p:cNvPicPr>
          <p:nvPr/>
        </p:nvPicPr>
        <p:blipFill>
          <a:blip r:embed="rId3"/>
          <a:stretch>
            <a:fillRect/>
          </a:stretch>
        </p:blipFill>
        <p:spPr>
          <a:xfrm>
            <a:off x="9941515" y="148693"/>
            <a:ext cx="1243556" cy="1846261"/>
          </a:xfrm>
          <a:prstGeom prst="rect">
            <a:avLst/>
          </a:prstGeom>
        </p:spPr>
      </p:pic>
      <p:sp>
        <p:nvSpPr>
          <p:cNvPr id="5" name="CuadroTexto 4">
            <a:extLst>
              <a:ext uri="{FF2B5EF4-FFF2-40B4-BE49-F238E27FC236}">
                <a16:creationId xmlns:a16="http://schemas.microsoft.com/office/drawing/2014/main" id="{EB3BA652-EB9C-1A56-A67D-1239BC6BEED8}"/>
              </a:ext>
            </a:extLst>
          </p:cNvPr>
          <p:cNvSpPr txBox="1"/>
          <p:nvPr/>
        </p:nvSpPr>
        <p:spPr>
          <a:xfrm>
            <a:off x="424542" y="1994953"/>
            <a:ext cx="11445405" cy="3749168"/>
          </a:xfrm>
          <a:prstGeom prst="rect">
            <a:avLst/>
          </a:prstGeom>
          <a:noFill/>
        </p:spPr>
        <p:txBody>
          <a:bodyPr wrap="square">
            <a:spAutoFit/>
          </a:bodyPr>
          <a:lstStyle/>
          <a:p>
            <a:pPr marL="270510" indent="-89535" algn="just">
              <a:lnSpc>
                <a:spcPct val="107000"/>
              </a:lnSpc>
              <a:spcAft>
                <a:spcPts val="800"/>
              </a:spcAft>
              <a:buNone/>
            </a:pPr>
            <a:r>
              <a:rPr lang="es-MX" kern="100" dirty="0">
                <a:latin typeface="Calibri" panose="020F0502020204030204" pitchFamily="34" charset="0"/>
                <a:ea typeface="Calibri" panose="020F0502020204030204" pitchFamily="34" charset="0"/>
                <a:cs typeface="Times New Roman" panose="02020603050405020304" pitchFamily="18" charset="0"/>
              </a:rPr>
              <a:t>-</a:t>
            </a:r>
            <a:r>
              <a:rPr lang="es-MX" sz="2400" kern="100" dirty="0">
                <a:latin typeface="Calibri" panose="020F0502020204030204" pitchFamily="34" charset="0"/>
                <a:ea typeface="Calibri" panose="020F0502020204030204" pitchFamily="34" charset="0"/>
                <a:cs typeface="Times New Roman" panose="02020603050405020304" pitchFamily="18" charset="0"/>
              </a:rPr>
              <a:t>	Evaluaciones diagnósticas e inventario ecológico al 100% de los estudiantes.</a:t>
            </a:r>
          </a:p>
          <a:p>
            <a:pPr marL="270510" indent="-89535" algn="just">
              <a:lnSpc>
                <a:spcPct val="107000"/>
              </a:lnSpc>
              <a:spcAft>
                <a:spcPts val="800"/>
              </a:spcAft>
              <a:buNone/>
            </a:pPr>
            <a:r>
              <a:rPr lang="es-MX" sz="2400" kern="100" dirty="0">
                <a:latin typeface="Calibri" panose="020F0502020204030204" pitchFamily="34" charset="0"/>
                <a:ea typeface="Calibri" panose="020F0502020204030204" pitchFamily="34" charset="0"/>
                <a:cs typeface="Times New Roman" panose="02020603050405020304" pitchFamily="18" charset="0"/>
              </a:rPr>
              <a:t>-Designación de apoyos según evaluaciones con información a las familias.</a:t>
            </a:r>
          </a:p>
          <a:p>
            <a:pPr marL="270510" indent="-89535" algn="just">
              <a:lnSpc>
                <a:spcPct val="107000"/>
              </a:lnSpc>
              <a:spcAft>
                <a:spcPts val="800"/>
              </a:spcAft>
              <a:buNone/>
            </a:pPr>
            <a:r>
              <a:rPr lang="es-MX" sz="2400" kern="100" dirty="0">
                <a:latin typeface="Calibri" panose="020F0502020204030204" pitchFamily="34" charset="0"/>
                <a:ea typeface="Calibri" panose="020F0502020204030204" pitchFamily="34" charset="0"/>
                <a:cs typeface="Times New Roman" panose="02020603050405020304" pitchFamily="18" charset="0"/>
              </a:rPr>
              <a:t>-Construcción de   Plan de Adecuación Curricular Individual (PACI) al 33% de los estudiantes</a:t>
            </a:r>
          </a:p>
          <a:p>
            <a:pPr marL="270510" indent="-89535" algn="just">
              <a:lnSpc>
                <a:spcPct val="107000"/>
              </a:lnSpc>
              <a:spcAft>
                <a:spcPts val="800"/>
              </a:spcAft>
              <a:buNone/>
            </a:pPr>
            <a:r>
              <a:rPr lang="es-MX" sz="2400" kern="100" dirty="0">
                <a:latin typeface="Calibri" panose="020F0502020204030204" pitchFamily="34" charset="0"/>
                <a:ea typeface="Calibri" panose="020F0502020204030204" pitchFamily="34" charset="0"/>
                <a:cs typeface="Times New Roman" panose="02020603050405020304" pitchFamily="18" charset="0"/>
              </a:rPr>
              <a:t>-Evaluación intermedia, adecuación del </a:t>
            </a:r>
            <a:r>
              <a:rPr lang="es-MX" sz="2400" kern="100" dirty="0" err="1">
                <a:latin typeface="Calibri" panose="020F0502020204030204" pitchFamily="34" charset="0"/>
                <a:ea typeface="Calibri" panose="020F0502020204030204" pitchFamily="34" charset="0"/>
                <a:cs typeface="Times New Roman" panose="02020603050405020304" pitchFamily="18" charset="0"/>
              </a:rPr>
              <a:t>PACi</a:t>
            </a:r>
            <a:r>
              <a:rPr lang="es-MX" sz="2400" kern="100" dirty="0">
                <a:latin typeface="Calibri" panose="020F0502020204030204" pitchFamily="34" charset="0"/>
                <a:ea typeface="Calibri" panose="020F0502020204030204" pitchFamily="34" charset="0"/>
                <a:cs typeface="Times New Roman" panose="02020603050405020304" pitchFamily="18" charset="0"/>
              </a:rPr>
              <a:t> y evaluación con indicadores individuales.</a:t>
            </a:r>
          </a:p>
          <a:p>
            <a:pPr marL="270510" indent="-89535" algn="just">
              <a:lnSpc>
                <a:spcPct val="107000"/>
              </a:lnSpc>
              <a:spcAft>
                <a:spcPts val="800"/>
              </a:spcAft>
              <a:buNone/>
            </a:pPr>
            <a:r>
              <a:rPr lang="es-MX" sz="2400" kern="100" dirty="0">
                <a:latin typeface="Calibri" panose="020F0502020204030204" pitchFamily="34" charset="0"/>
                <a:ea typeface="Calibri" panose="020F0502020204030204" pitchFamily="34" charset="0"/>
                <a:cs typeface="Times New Roman" panose="02020603050405020304" pitchFamily="18" charset="0"/>
              </a:rPr>
              <a:t>-Horario protegido para Equipos de Aulas.</a:t>
            </a:r>
          </a:p>
          <a:p>
            <a:pPr marL="270510" indent="-89535" algn="just">
              <a:lnSpc>
                <a:spcPct val="107000"/>
              </a:lnSpc>
              <a:spcAft>
                <a:spcPts val="800"/>
              </a:spcAft>
              <a:buNone/>
            </a:pPr>
            <a:r>
              <a:rPr lang="es-MX" sz="2400" kern="100" dirty="0">
                <a:latin typeface="Calibri" panose="020F0502020204030204" pitchFamily="34" charset="0"/>
                <a:ea typeface="Calibri" panose="020F0502020204030204" pitchFamily="34" charset="0"/>
                <a:cs typeface="Times New Roman" panose="02020603050405020304" pitchFamily="18" charset="0"/>
              </a:rPr>
              <a:t>-Apoyo a estudiantes que requieren apoyo diferenciado, sobre las características de su curso.</a:t>
            </a:r>
          </a:p>
        </p:txBody>
      </p:sp>
      <p:sp>
        <p:nvSpPr>
          <p:cNvPr id="4" name="CuadroTexto 3">
            <a:extLst>
              <a:ext uri="{FF2B5EF4-FFF2-40B4-BE49-F238E27FC236}">
                <a16:creationId xmlns:a16="http://schemas.microsoft.com/office/drawing/2014/main" id="{0CF193FE-E6F5-FF67-6A22-98CFFE7FD36C}"/>
              </a:ext>
            </a:extLst>
          </p:cNvPr>
          <p:cNvSpPr txBox="1"/>
          <p:nvPr/>
        </p:nvSpPr>
        <p:spPr>
          <a:xfrm>
            <a:off x="2587925" y="810883"/>
            <a:ext cx="7021901" cy="954107"/>
          </a:xfrm>
          <a:prstGeom prst="rect">
            <a:avLst/>
          </a:prstGeom>
          <a:noFill/>
        </p:spPr>
        <p:txBody>
          <a:bodyPr wrap="square" rtlCol="0">
            <a:spAutoFit/>
          </a:bodyPr>
          <a:lstStyle/>
          <a:p>
            <a:pPr algn="ctr"/>
            <a:r>
              <a:rPr lang="es-CL" sz="2800" b="1" dirty="0" err="1"/>
              <a:t>iii</a:t>
            </a:r>
            <a:r>
              <a:rPr lang="es-CL" sz="2800" b="1" dirty="0"/>
              <a:t>) Programa de inclusión.</a:t>
            </a:r>
          </a:p>
          <a:p>
            <a:pPr algn="ctr"/>
            <a:r>
              <a:rPr lang="es-CL" sz="2800" b="1" dirty="0"/>
              <a:t>Principales acciones</a:t>
            </a:r>
          </a:p>
        </p:txBody>
      </p:sp>
    </p:spTree>
    <p:extLst>
      <p:ext uri="{BB962C8B-B14F-4D97-AF65-F5344CB8AC3E}">
        <p14:creationId xmlns:p14="http://schemas.microsoft.com/office/powerpoint/2010/main" val="26630717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334</TotalTime>
  <Words>2173</Words>
  <Application>Microsoft Office PowerPoint</Application>
  <PresentationFormat>Panorámica</PresentationFormat>
  <Paragraphs>523</Paragraphs>
  <Slides>26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26</vt:i4>
      </vt:variant>
    </vt:vector>
  </HeadingPairs>
  <TitlesOfParts>
    <vt:vector size="32" baseType="lpstr">
      <vt:lpstr>Aptos</vt:lpstr>
      <vt:lpstr>Aptos Display</vt:lpstr>
      <vt:lpstr>Aptos Narrow</vt: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Alejandra Polanco</dc:creator>
  <cp:lastModifiedBy>Alejandra Polanco</cp:lastModifiedBy>
  <cp:revision>3</cp:revision>
  <dcterms:created xsi:type="dcterms:W3CDTF">2025-12-12T13:36:07Z</dcterms:created>
  <dcterms:modified xsi:type="dcterms:W3CDTF">2025-12-14T21:09:06Z</dcterms:modified>
</cp:coreProperties>
</file>